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notesMasterIdLst>
    <p:notesMasterId r:id="rId43"/>
  </p:notesMasterIdLst>
  <p:sldIdLst>
    <p:sldId id="332" r:id="rId2"/>
    <p:sldId id="392" r:id="rId3"/>
    <p:sldId id="398" r:id="rId4"/>
    <p:sldId id="399" r:id="rId5"/>
    <p:sldId id="393" r:id="rId6"/>
    <p:sldId id="257" r:id="rId7"/>
    <p:sldId id="432" r:id="rId8"/>
    <p:sldId id="405" r:id="rId9"/>
    <p:sldId id="406" r:id="rId10"/>
    <p:sldId id="391" r:id="rId11"/>
    <p:sldId id="407" r:id="rId12"/>
    <p:sldId id="408" r:id="rId13"/>
    <p:sldId id="409" r:id="rId14"/>
    <p:sldId id="401" r:id="rId15"/>
    <p:sldId id="402" r:id="rId16"/>
    <p:sldId id="403" r:id="rId17"/>
    <p:sldId id="404" r:id="rId18"/>
    <p:sldId id="385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8" r:id="rId27"/>
    <p:sldId id="417" r:id="rId28"/>
    <p:sldId id="421" r:id="rId29"/>
    <p:sldId id="422" r:id="rId30"/>
    <p:sldId id="424" r:id="rId31"/>
    <p:sldId id="427" r:id="rId32"/>
    <p:sldId id="423" r:id="rId33"/>
    <p:sldId id="429" r:id="rId34"/>
    <p:sldId id="430" r:id="rId35"/>
    <p:sldId id="428" r:id="rId36"/>
    <p:sldId id="425" r:id="rId37"/>
    <p:sldId id="426" r:id="rId38"/>
    <p:sldId id="420" r:id="rId39"/>
    <p:sldId id="419" r:id="rId40"/>
    <p:sldId id="431" r:id="rId41"/>
    <p:sldId id="375" r:id="rId42"/>
  </p:sldIdLst>
  <p:sldSz cx="9144000" cy="6858000" type="screen4x3"/>
  <p:notesSz cx="7099300" cy="10234613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4660"/>
  </p:normalViewPr>
  <p:slideViewPr>
    <p:cSldViewPr>
      <p:cViewPr>
        <p:scale>
          <a:sx n="100" d="100"/>
          <a:sy n="100" d="100"/>
        </p:scale>
        <p:origin x="-217" y="-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Hoja_de_c_lculo_de_Microsoft_Office_Excel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How do you usually watch foreign films and programmes?</a:t>
            </a:r>
          </a:p>
          <a:p>
            <a:pPr>
              <a:defRPr/>
            </a:pPr>
            <a:r>
              <a:rPr lang="en-GB" dirty="0" smtClean="0"/>
              <a:t>(according to age)</a:t>
            </a:r>
            <a:endParaRPr lang="en-GB" dirty="0"/>
          </a:p>
        </c:rich>
      </c:tx>
      <c:layout/>
    </c:title>
    <c:plotArea>
      <c:layout/>
      <c:barChart>
        <c:barDir val="bar"/>
        <c:grouping val="percentStacked"/>
        <c:ser>
          <c:idx val="0"/>
          <c:order val="0"/>
          <c:tx>
            <c:strRef>
              <c:f>'Sheet1'!$B$2</c:f>
              <c:strCache>
                <c:ptCount val="1"/>
                <c:pt idx="0">
                  <c:v>subtitled</c:v>
                </c:pt>
              </c:strCache>
            </c:strRef>
          </c:tx>
          <c:cat>
            <c:strRef>
              <c:f>'Sheet1'!$A$3:$A$9</c:f>
              <c:strCache>
                <c:ptCount val="7"/>
                <c:pt idx="0">
                  <c:v>60-69
(n=212)</c:v>
                </c:pt>
                <c:pt idx="1">
                  <c:v>50-59
(n=210)</c:v>
                </c:pt>
                <c:pt idx="2">
                  <c:v>40-49
(n=213)</c:v>
                </c:pt>
                <c:pt idx="3">
                  <c:v>30-39
(n=211)</c:v>
                </c:pt>
                <c:pt idx="4">
                  <c:v>20-29
(n=211)</c:v>
                </c:pt>
                <c:pt idx="5">
                  <c:v>10-19
(n=212)</c:v>
                </c:pt>
                <c:pt idx="6">
                  <c:v>Total
(n=1269)</c:v>
                </c:pt>
              </c:strCache>
            </c:strRef>
          </c:cat>
          <c:val>
            <c:numRef>
              <c:f>'Sheet1'!$B$3:$B$9</c:f>
              <c:numCache>
                <c:formatCode>0.0%</c:formatCode>
                <c:ptCount val="7"/>
                <c:pt idx="0">
                  <c:v>0.50900000000000001</c:v>
                </c:pt>
                <c:pt idx="1">
                  <c:v>0.56100000000000005</c:v>
                </c:pt>
                <c:pt idx="2">
                  <c:v>0.44500000000000006</c:v>
                </c:pt>
                <c:pt idx="3">
                  <c:v>0.56399999999999995</c:v>
                </c:pt>
                <c:pt idx="4">
                  <c:v>0.50700000000000001</c:v>
                </c:pt>
                <c:pt idx="5">
                  <c:v>0.3300000000000004</c:v>
                </c:pt>
                <c:pt idx="6">
                  <c:v>0.48600000000000032</c:v>
                </c:pt>
              </c:numCache>
            </c:numRef>
          </c:val>
        </c:ser>
        <c:ser>
          <c:idx val="1"/>
          <c:order val="1"/>
          <c:tx>
            <c:strRef>
              <c:f>'Sheet1'!$C$2</c:f>
              <c:strCache>
                <c:ptCount val="1"/>
                <c:pt idx="0">
                  <c:v>dubbed</c:v>
                </c:pt>
              </c:strCache>
            </c:strRef>
          </c:tx>
          <c:cat>
            <c:strRef>
              <c:f>'Sheet1'!$A$3:$A$9</c:f>
              <c:strCache>
                <c:ptCount val="7"/>
                <c:pt idx="0">
                  <c:v>60-69
(n=212)</c:v>
                </c:pt>
                <c:pt idx="1">
                  <c:v>50-59
(n=210)</c:v>
                </c:pt>
                <c:pt idx="2">
                  <c:v>40-49
(n=213)</c:v>
                </c:pt>
                <c:pt idx="3">
                  <c:v>30-39
(n=211)</c:v>
                </c:pt>
                <c:pt idx="4">
                  <c:v>20-29
(n=211)</c:v>
                </c:pt>
                <c:pt idx="5">
                  <c:v>10-19
(n=212)</c:v>
                </c:pt>
                <c:pt idx="6">
                  <c:v>Total
(n=1269)</c:v>
                </c:pt>
              </c:strCache>
            </c:strRef>
          </c:cat>
          <c:val>
            <c:numRef>
              <c:f>'Sheet1'!$C$3:$C$9</c:f>
              <c:numCache>
                <c:formatCode>0.0%</c:formatCode>
                <c:ptCount val="7"/>
                <c:pt idx="0">
                  <c:v>0.42000000000000026</c:v>
                </c:pt>
                <c:pt idx="1">
                  <c:v>0.34800000000000031</c:v>
                </c:pt>
                <c:pt idx="2">
                  <c:v>0.43700000000000028</c:v>
                </c:pt>
                <c:pt idx="3">
                  <c:v>0.35100000000000026</c:v>
                </c:pt>
                <c:pt idx="4">
                  <c:v>0.35500000000000026</c:v>
                </c:pt>
                <c:pt idx="5">
                  <c:v>0.50900000000000001</c:v>
                </c:pt>
                <c:pt idx="6">
                  <c:v>0.40300000000000002</c:v>
                </c:pt>
              </c:numCache>
            </c:numRef>
          </c:val>
        </c:ser>
        <c:ser>
          <c:idx val="2"/>
          <c:order val="2"/>
          <c:tx>
            <c:strRef>
              <c:f>'Sheet1'!$D$2</c:f>
              <c:strCache>
                <c:ptCount val="1"/>
                <c:pt idx="0">
                  <c:v>original version</c:v>
                </c:pt>
              </c:strCache>
            </c:strRef>
          </c:tx>
          <c:cat>
            <c:strRef>
              <c:f>'Sheet1'!$A$3:$A$9</c:f>
              <c:strCache>
                <c:ptCount val="7"/>
                <c:pt idx="0">
                  <c:v>60-69
(n=212)</c:v>
                </c:pt>
                <c:pt idx="1">
                  <c:v>50-59
(n=210)</c:v>
                </c:pt>
                <c:pt idx="2">
                  <c:v>40-49
(n=213)</c:v>
                </c:pt>
                <c:pt idx="3">
                  <c:v>30-39
(n=211)</c:v>
                </c:pt>
                <c:pt idx="4">
                  <c:v>20-29
(n=211)</c:v>
                </c:pt>
                <c:pt idx="5">
                  <c:v>10-19
(n=212)</c:v>
                </c:pt>
                <c:pt idx="6">
                  <c:v>Total
(n=1269)</c:v>
                </c:pt>
              </c:strCache>
            </c:strRef>
          </c:cat>
          <c:val>
            <c:numRef>
              <c:f>'Sheet1'!$D$3:$D$9</c:f>
              <c:numCache>
                <c:formatCode>0.0%</c:formatCode>
                <c:ptCount val="7"/>
                <c:pt idx="0">
                  <c:v>5.2000000000000005E-2</c:v>
                </c:pt>
                <c:pt idx="1">
                  <c:v>6.7000000000000018E-2</c:v>
                </c:pt>
                <c:pt idx="2">
                  <c:v>8.500000000000002E-2</c:v>
                </c:pt>
                <c:pt idx="3">
                  <c:v>5.700000000000003E-2</c:v>
                </c:pt>
                <c:pt idx="4">
                  <c:v>8.1000000000000016E-2</c:v>
                </c:pt>
                <c:pt idx="5">
                  <c:v>7.1000000000000008E-2</c:v>
                </c:pt>
                <c:pt idx="6">
                  <c:v>6.9000000000000047E-2</c:v>
                </c:pt>
              </c:numCache>
            </c:numRef>
          </c:val>
        </c:ser>
        <c:ser>
          <c:idx val="3"/>
          <c:order val="3"/>
          <c:tx>
            <c:strRef>
              <c:f>'Sheet1'!$E$2</c:f>
              <c:strCache>
                <c:ptCount val="1"/>
                <c:pt idx="0">
                  <c:v>never watch foreign films and programs</c:v>
                </c:pt>
              </c:strCache>
            </c:strRef>
          </c:tx>
          <c:cat>
            <c:strRef>
              <c:f>'Sheet1'!$A$3:$A$9</c:f>
              <c:strCache>
                <c:ptCount val="7"/>
                <c:pt idx="0">
                  <c:v>60-69
(n=212)</c:v>
                </c:pt>
                <c:pt idx="1">
                  <c:v>50-59
(n=210)</c:v>
                </c:pt>
                <c:pt idx="2">
                  <c:v>40-49
(n=213)</c:v>
                </c:pt>
                <c:pt idx="3">
                  <c:v>30-39
(n=211)</c:v>
                </c:pt>
                <c:pt idx="4">
                  <c:v>20-29
(n=211)</c:v>
                </c:pt>
                <c:pt idx="5">
                  <c:v>10-19
(n=212)</c:v>
                </c:pt>
                <c:pt idx="6">
                  <c:v>Total
(n=1269)</c:v>
                </c:pt>
              </c:strCache>
            </c:strRef>
          </c:cat>
          <c:val>
            <c:numRef>
              <c:f>'Sheet1'!$E$3:$E$9</c:f>
              <c:numCache>
                <c:formatCode>0.0%</c:formatCode>
                <c:ptCount val="7"/>
                <c:pt idx="0">
                  <c:v>1.9000000000000017E-2</c:v>
                </c:pt>
                <c:pt idx="1">
                  <c:v>2.4000000000000004E-2</c:v>
                </c:pt>
                <c:pt idx="2">
                  <c:v>3.3000000000000002E-2</c:v>
                </c:pt>
                <c:pt idx="3">
                  <c:v>2.8000000000000004E-2</c:v>
                </c:pt>
                <c:pt idx="4">
                  <c:v>5.700000000000003E-2</c:v>
                </c:pt>
                <c:pt idx="5">
                  <c:v>9.0000000000000038E-2</c:v>
                </c:pt>
                <c:pt idx="6">
                  <c:v>4.200000000000003E-2</c:v>
                </c:pt>
              </c:numCache>
            </c:numRef>
          </c:val>
        </c:ser>
        <c:dLbls>
          <c:showVal val="1"/>
        </c:dLbls>
        <c:gapWidth val="75"/>
        <c:overlap val="100"/>
        <c:axId val="104958208"/>
        <c:axId val="104968192"/>
      </c:barChart>
      <c:catAx>
        <c:axId val="104958208"/>
        <c:scaling>
          <c:orientation val="minMax"/>
        </c:scaling>
        <c:axPos val="l"/>
        <c:majorTickMark val="none"/>
        <c:tickLblPos val="nextTo"/>
        <c:crossAx val="104968192"/>
        <c:crosses val="autoZero"/>
        <c:auto val="1"/>
        <c:lblAlgn val="ctr"/>
        <c:lblOffset val="100"/>
      </c:catAx>
      <c:valAx>
        <c:axId val="104968192"/>
        <c:scaling>
          <c:orientation val="minMax"/>
        </c:scaling>
        <c:axPos val="b"/>
        <c:numFmt formatCode="0%" sourceLinked="1"/>
        <c:majorTickMark val="none"/>
        <c:tickLblPos val="nextTo"/>
        <c:crossAx val="104958208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GB" sz="1800" b="1" i="0" baseline="0" dirty="0" smtClean="0"/>
              <a:t>How do you usually watch foreign films and programmes?</a:t>
            </a:r>
          </a:p>
          <a:p>
            <a:pPr algn="ctr">
              <a:defRPr/>
            </a:pPr>
            <a:r>
              <a:rPr lang="en-GB" sz="1800" b="1" i="0" baseline="0" dirty="0" smtClean="0"/>
              <a:t>(according to sex)</a:t>
            </a:r>
            <a:endParaRPr lang="en-GB" sz="1800" b="1" i="0" baseline="0" dirty="0"/>
          </a:p>
        </c:rich>
      </c:tx>
      <c:layout/>
    </c:title>
    <c:plotArea>
      <c:layout/>
      <c:barChart>
        <c:barDir val="bar"/>
        <c:grouping val="percentStacked"/>
        <c:ser>
          <c:idx val="0"/>
          <c:order val="0"/>
          <c:tx>
            <c:strRef>
              <c:f>'Sheet2'!$B$1</c:f>
              <c:strCache>
                <c:ptCount val="1"/>
                <c:pt idx="0">
                  <c:v>subtitled</c:v>
                </c:pt>
              </c:strCache>
            </c:strRef>
          </c:tx>
          <c:cat>
            <c:strRef>
              <c:f>'Sheet2'!$A$2:$A$3</c:f>
              <c:strCache>
                <c:ptCount val="2"/>
                <c:pt idx="0">
                  <c:v>Women
(n=634)</c:v>
                </c:pt>
                <c:pt idx="1">
                  <c:v>Men
(n=635)</c:v>
                </c:pt>
              </c:strCache>
            </c:strRef>
          </c:cat>
          <c:val>
            <c:numRef>
              <c:f>'Sheet2'!$B$2:$B$3</c:f>
              <c:numCache>
                <c:formatCode>0.0%</c:formatCode>
                <c:ptCount val="2"/>
                <c:pt idx="0">
                  <c:v>0.5</c:v>
                </c:pt>
                <c:pt idx="1">
                  <c:v>0.47200000000000025</c:v>
                </c:pt>
              </c:numCache>
            </c:numRef>
          </c:val>
        </c:ser>
        <c:ser>
          <c:idx val="1"/>
          <c:order val="1"/>
          <c:tx>
            <c:strRef>
              <c:f>'Sheet2'!$C$1</c:f>
              <c:strCache>
                <c:ptCount val="1"/>
                <c:pt idx="0">
                  <c:v>dubbed</c:v>
                </c:pt>
              </c:strCache>
            </c:strRef>
          </c:tx>
          <c:cat>
            <c:strRef>
              <c:f>'Sheet2'!$A$2:$A$3</c:f>
              <c:strCache>
                <c:ptCount val="2"/>
                <c:pt idx="0">
                  <c:v>Women
(n=634)</c:v>
                </c:pt>
                <c:pt idx="1">
                  <c:v>Men
(n=635)</c:v>
                </c:pt>
              </c:strCache>
            </c:strRef>
          </c:cat>
          <c:val>
            <c:numRef>
              <c:f>'Sheet2'!$C$2:$C$3</c:f>
              <c:numCache>
                <c:formatCode>0.0%</c:formatCode>
                <c:ptCount val="2"/>
                <c:pt idx="0">
                  <c:v>0.38600000000000034</c:v>
                </c:pt>
                <c:pt idx="1">
                  <c:v>0.42000000000000026</c:v>
                </c:pt>
              </c:numCache>
            </c:numRef>
          </c:val>
        </c:ser>
        <c:ser>
          <c:idx val="2"/>
          <c:order val="2"/>
          <c:tx>
            <c:strRef>
              <c:f>'Sheet2'!$D$1</c:f>
              <c:strCache>
                <c:ptCount val="1"/>
                <c:pt idx="0">
                  <c:v>original version</c:v>
                </c:pt>
              </c:strCache>
            </c:strRef>
          </c:tx>
          <c:cat>
            <c:strRef>
              <c:f>'Sheet2'!$A$2:$A$3</c:f>
              <c:strCache>
                <c:ptCount val="2"/>
                <c:pt idx="0">
                  <c:v>Women
(n=634)</c:v>
                </c:pt>
                <c:pt idx="1">
                  <c:v>Men
(n=635)</c:v>
                </c:pt>
              </c:strCache>
            </c:strRef>
          </c:cat>
          <c:val>
            <c:numRef>
              <c:f>'Sheet2'!$D$2:$D$3</c:f>
              <c:numCache>
                <c:formatCode>0.0%</c:formatCode>
                <c:ptCount val="2"/>
                <c:pt idx="0">
                  <c:v>6.6000000000000003E-2</c:v>
                </c:pt>
                <c:pt idx="1">
                  <c:v>7.0999999999999994E-2</c:v>
                </c:pt>
              </c:numCache>
            </c:numRef>
          </c:val>
        </c:ser>
        <c:ser>
          <c:idx val="3"/>
          <c:order val="3"/>
          <c:tx>
            <c:strRef>
              <c:f>'Sheet2'!$E$1</c:f>
              <c:strCache>
                <c:ptCount val="1"/>
                <c:pt idx="0">
                  <c:v>never watch foreign films and programs</c:v>
                </c:pt>
              </c:strCache>
            </c:strRef>
          </c:tx>
          <c:cat>
            <c:strRef>
              <c:f>'Sheet2'!$A$2:$A$3</c:f>
              <c:strCache>
                <c:ptCount val="2"/>
                <c:pt idx="0">
                  <c:v>Women
(n=634)</c:v>
                </c:pt>
                <c:pt idx="1">
                  <c:v>Men
(n=635)</c:v>
                </c:pt>
              </c:strCache>
            </c:strRef>
          </c:cat>
          <c:val>
            <c:numRef>
              <c:f>'Sheet2'!$E$2:$E$3</c:f>
              <c:numCache>
                <c:formatCode>0.0%</c:formatCode>
                <c:ptCount val="2"/>
                <c:pt idx="0">
                  <c:v>4.7000000000000014E-2</c:v>
                </c:pt>
                <c:pt idx="1">
                  <c:v>3.5999999999999997E-2</c:v>
                </c:pt>
              </c:numCache>
            </c:numRef>
          </c:val>
        </c:ser>
        <c:dLbls>
          <c:showVal val="1"/>
        </c:dLbls>
        <c:gapWidth val="75"/>
        <c:overlap val="100"/>
        <c:axId val="106893312"/>
        <c:axId val="106894848"/>
      </c:barChart>
      <c:catAx>
        <c:axId val="106893312"/>
        <c:scaling>
          <c:orientation val="minMax"/>
        </c:scaling>
        <c:axPos val="l"/>
        <c:majorTickMark val="none"/>
        <c:tickLblPos val="nextTo"/>
        <c:crossAx val="106894848"/>
        <c:crosses val="autoZero"/>
        <c:auto val="1"/>
        <c:lblAlgn val="ctr"/>
        <c:lblOffset val="100"/>
      </c:catAx>
      <c:valAx>
        <c:axId val="106894848"/>
        <c:scaling>
          <c:orientation val="minMax"/>
        </c:scaling>
        <c:axPos val="b"/>
        <c:numFmt formatCode="0%" sourceLinked="1"/>
        <c:majorTickMark val="none"/>
        <c:tickLblPos val="nextTo"/>
        <c:crossAx val="106893312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Japanese films </a:t>
            </a:r>
            <a:r>
              <a:rPr lang="en-US" baseline="0" dirty="0" smtClean="0"/>
              <a:t>vs</a:t>
            </a:r>
            <a:r>
              <a:rPr lang="en-US" baseline="0" dirty="0"/>
              <a:t>. </a:t>
            </a:r>
            <a:r>
              <a:rPr lang="en-US" baseline="0" dirty="0" smtClean="0"/>
              <a:t>foreign films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'Sheet2'!$B$1</c:f>
              <c:strCache>
                <c:ptCount val="1"/>
                <c:pt idx="0">
                  <c:v> Japanese films</c:v>
                </c:pt>
              </c:strCache>
            </c:strRef>
          </c:tx>
          <c:cat>
            <c:numRef>
              <c:f>'Sheet2'!$A$2:$A$59</c:f>
              <c:numCache>
                <c:formatCode>General</c:formatCode>
                <c:ptCount val="58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</c:numCache>
            </c:numRef>
          </c:cat>
          <c:val>
            <c:numRef>
              <c:f>'Sheet2'!$B$2:$B$59</c:f>
              <c:numCache>
                <c:formatCode>0.0%</c:formatCode>
                <c:ptCount val="58"/>
                <c:pt idx="0">
                  <c:v>0.65800000000000081</c:v>
                </c:pt>
                <c:pt idx="1">
                  <c:v>0.67500000000000082</c:v>
                </c:pt>
                <c:pt idx="2">
                  <c:v>0.69099999999999995</c:v>
                </c:pt>
                <c:pt idx="3">
                  <c:v>0.76100000000000056</c:v>
                </c:pt>
                <c:pt idx="4">
                  <c:v>0.77300000000000069</c:v>
                </c:pt>
                <c:pt idx="5">
                  <c:v>0.78300000000000003</c:v>
                </c:pt>
                <c:pt idx="6">
                  <c:v>0.77200000000000069</c:v>
                </c:pt>
                <c:pt idx="7">
                  <c:v>0.73100000000000054</c:v>
                </c:pt>
                <c:pt idx="8">
                  <c:v>0.68799999999999994</c:v>
                </c:pt>
                <c:pt idx="9">
                  <c:v>0.66300000000000081</c:v>
                </c:pt>
                <c:pt idx="10">
                  <c:v>0.66700000000000081</c:v>
                </c:pt>
                <c:pt idx="11">
                  <c:v>0.63200000000000056</c:v>
                </c:pt>
                <c:pt idx="12">
                  <c:v>0.61300000000000054</c:v>
                </c:pt>
                <c:pt idx="13">
                  <c:v>0.64400000000000068</c:v>
                </c:pt>
                <c:pt idx="14">
                  <c:v>0.64100000000000068</c:v>
                </c:pt>
                <c:pt idx="15">
                  <c:v>0.59399999999999997</c:v>
                </c:pt>
                <c:pt idx="16">
                  <c:v>0.51300000000000001</c:v>
                </c:pt>
                <c:pt idx="17">
                  <c:v>0.51800000000000002</c:v>
                </c:pt>
                <c:pt idx="18">
                  <c:v>0.56000000000000005</c:v>
                </c:pt>
                <c:pt idx="19">
                  <c:v>0.51300000000000001</c:v>
                </c:pt>
                <c:pt idx="20">
                  <c:v>0.44400000000000001</c:v>
                </c:pt>
                <c:pt idx="21">
                  <c:v>0.48500000000000032</c:v>
                </c:pt>
                <c:pt idx="22">
                  <c:v>0.50800000000000001</c:v>
                </c:pt>
                <c:pt idx="23">
                  <c:v>0.48600000000000032</c:v>
                </c:pt>
                <c:pt idx="24">
                  <c:v>0.53500000000000003</c:v>
                </c:pt>
                <c:pt idx="25">
                  <c:v>0.55000000000000004</c:v>
                </c:pt>
                <c:pt idx="26">
                  <c:v>0.54500000000000004</c:v>
                </c:pt>
                <c:pt idx="27">
                  <c:v>0.51100000000000001</c:v>
                </c:pt>
                <c:pt idx="28">
                  <c:v>0.52600000000000002</c:v>
                </c:pt>
                <c:pt idx="29">
                  <c:v>0.48600000000000032</c:v>
                </c:pt>
                <c:pt idx="30">
                  <c:v>0.50900000000000001</c:v>
                </c:pt>
                <c:pt idx="31">
                  <c:v>0.49800000000000028</c:v>
                </c:pt>
                <c:pt idx="32">
                  <c:v>0.48100000000000026</c:v>
                </c:pt>
                <c:pt idx="33">
                  <c:v>0.49600000000000027</c:v>
                </c:pt>
                <c:pt idx="34">
                  <c:v>0.46600000000000008</c:v>
                </c:pt>
                <c:pt idx="35">
                  <c:v>0.41400000000000026</c:v>
                </c:pt>
                <c:pt idx="36">
                  <c:v>0.41900000000000026</c:v>
                </c:pt>
                <c:pt idx="37">
                  <c:v>0.45100000000000001</c:v>
                </c:pt>
                <c:pt idx="38">
                  <c:v>0.35800000000000026</c:v>
                </c:pt>
                <c:pt idx="39">
                  <c:v>0.40100000000000002</c:v>
                </c:pt>
                <c:pt idx="40">
                  <c:v>0.37000000000000027</c:v>
                </c:pt>
                <c:pt idx="41">
                  <c:v>0.36300000000000032</c:v>
                </c:pt>
                <c:pt idx="42">
                  <c:v>0.41500000000000026</c:v>
                </c:pt>
                <c:pt idx="43">
                  <c:v>0.30200000000000032</c:v>
                </c:pt>
                <c:pt idx="44">
                  <c:v>0.31900000000000034</c:v>
                </c:pt>
                <c:pt idx="45">
                  <c:v>0.31800000000000034</c:v>
                </c:pt>
                <c:pt idx="46">
                  <c:v>0.39000000000000035</c:v>
                </c:pt>
                <c:pt idx="47">
                  <c:v>0.27100000000000002</c:v>
                </c:pt>
                <c:pt idx="48">
                  <c:v>0.3300000000000004</c:v>
                </c:pt>
                <c:pt idx="49">
                  <c:v>0.37500000000000028</c:v>
                </c:pt>
                <c:pt idx="50">
                  <c:v>0.41300000000000026</c:v>
                </c:pt>
                <c:pt idx="51">
                  <c:v>0.53200000000000003</c:v>
                </c:pt>
                <c:pt idx="52">
                  <c:v>0.47700000000000026</c:v>
                </c:pt>
                <c:pt idx="53">
                  <c:v>0.59499999999999997</c:v>
                </c:pt>
                <c:pt idx="54">
                  <c:v>0.56899999999999995</c:v>
                </c:pt>
                <c:pt idx="55">
                  <c:v>0.53600000000000003</c:v>
                </c:pt>
                <c:pt idx="56">
                  <c:v>0.54900000000000004</c:v>
                </c:pt>
                <c:pt idx="57">
                  <c:v>0.65700000000000081</c:v>
                </c:pt>
              </c:numCache>
            </c:numRef>
          </c:val>
        </c:ser>
        <c:ser>
          <c:idx val="1"/>
          <c:order val="1"/>
          <c:tx>
            <c:strRef>
              <c:f>'Sheet2'!$C$1</c:f>
              <c:strCache>
                <c:ptCount val="1"/>
                <c:pt idx="0">
                  <c:v>Foreign films</c:v>
                </c:pt>
              </c:strCache>
            </c:strRef>
          </c:tx>
          <c:cat>
            <c:numRef>
              <c:f>'Sheet2'!$A$2:$A$59</c:f>
              <c:numCache>
                <c:formatCode>General</c:formatCode>
                <c:ptCount val="58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</c:numCache>
            </c:numRef>
          </c:cat>
          <c:val>
            <c:numRef>
              <c:f>'Sheet2'!$C$2:$C$59</c:f>
              <c:numCache>
                <c:formatCode>0.0%</c:formatCode>
                <c:ptCount val="58"/>
                <c:pt idx="0">
                  <c:v>0.34200000000000008</c:v>
                </c:pt>
                <c:pt idx="1">
                  <c:v>0.32500000000000034</c:v>
                </c:pt>
                <c:pt idx="2">
                  <c:v>0.30900000000000027</c:v>
                </c:pt>
                <c:pt idx="3">
                  <c:v>0.23900000000000013</c:v>
                </c:pt>
                <c:pt idx="4">
                  <c:v>0.22700000000000001</c:v>
                </c:pt>
                <c:pt idx="5">
                  <c:v>0.21700000000000014</c:v>
                </c:pt>
                <c:pt idx="6">
                  <c:v>0.22800000000000001</c:v>
                </c:pt>
                <c:pt idx="7">
                  <c:v>0.26900000000000002</c:v>
                </c:pt>
                <c:pt idx="8">
                  <c:v>0.31200000000000028</c:v>
                </c:pt>
                <c:pt idx="9">
                  <c:v>0.33700000000000041</c:v>
                </c:pt>
                <c:pt idx="10">
                  <c:v>0.33300000000000041</c:v>
                </c:pt>
                <c:pt idx="11">
                  <c:v>0.36800000000000033</c:v>
                </c:pt>
                <c:pt idx="12">
                  <c:v>0.38700000000000034</c:v>
                </c:pt>
                <c:pt idx="13">
                  <c:v>0.35600000000000026</c:v>
                </c:pt>
                <c:pt idx="14">
                  <c:v>0.35900000000000032</c:v>
                </c:pt>
                <c:pt idx="15">
                  <c:v>0.40600000000000008</c:v>
                </c:pt>
                <c:pt idx="16">
                  <c:v>0.48700000000000032</c:v>
                </c:pt>
                <c:pt idx="17">
                  <c:v>0.48200000000000026</c:v>
                </c:pt>
                <c:pt idx="18">
                  <c:v>0.44</c:v>
                </c:pt>
                <c:pt idx="19">
                  <c:v>0.48700000000000032</c:v>
                </c:pt>
                <c:pt idx="20">
                  <c:v>0.55600000000000005</c:v>
                </c:pt>
                <c:pt idx="21">
                  <c:v>0.51500000000000001</c:v>
                </c:pt>
                <c:pt idx="22">
                  <c:v>0.49200000000000033</c:v>
                </c:pt>
                <c:pt idx="23">
                  <c:v>0.51400000000000001</c:v>
                </c:pt>
                <c:pt idx="24">
                  <c:v>0.46500000000000002</c:v>
                </c:pt>
                <c:pt idx="25">
                  <c:v>0.45</c:v>
                </c:pt>
                <c:pt idx="26">
                  <c:v>0.45500000000000002</c:v>
                </c:pt>
                <c:pt idx="27">
                  <c:v>0.48900000000000032</c:v>
                </c:pt>
                <c:pt idx="28">
                  <c:v>0.47400000000000025</c:v>
                </c:pt>
                <c:pt idx="29">
                  <c:v>0.51400000000000001</c:v>
                </c:pt>
                <c:pt idx="30">
                  <c:v>0.49100000000000033</c:v>
                </c:pt>
                <c:pt idx="31">
                  <c:v>0.502</c:v>
                </c:pt>
                <c:pt idx="32">
                  <c:v>0.51900000000000002</c:v>
                </c:pt>
                <c:pt idx="33">
                  <c:v>0.504</c:v>
                </c:pt>
                <c:pt idx="34">
                  <c:v>0.53400000000000003</c:v>
                </c:pt>
                <c:pt idx="35">
                  <c:v>0.58599999999999997</c:v>
                </c:pt>
                <c:pt idx="36">
                  <c:v>0.58099999999999996</c:v>
                </c:pt>
                <c:pt idx="37">
                  <c:v>0.54900000000000004</c:v>
                </c:pt>
                <c:pt idx="38">
                  <c:v>0.64200000000000068</c:v>
                </c:pt>
                <c:pt idx="39">
                  <c:v>0.59899999999999998</c:v>
                </c:pt>
                <c:pt idx="40">
                  <c:v>0.63000000000000056</c:v>
                </c:pt>
                <c:pt idx="41">
                  <c:v>0.63700000000000057</c:v>
                </c:pt>
                <c:pt idx="42">
                  <c:v>0.58499999999999996</c:v>
                </c:pt>
                <c:pt idx="43">
                  <c:v>0.69799999999999995</c:v>
                </c:pt>
                <c:pt idx="44">
                  <c:v>0.68100000000000005</c:v>
                </c:pt>
                <c:pt idx="45">
                  <c:v>0.68200000000000005</c:v>
                </c:pt>
                <c:pt idx="46">
                  <c:v>0.61000000000000054</c:v>
                </c:pt>
                <c:pt idx="47">
                  <c:v>0.72900000000000054</c:v>
                </c:pt>
                <c:pt idx="48">
                  <c:v>0.67000000000000082</c:v>
                </c:pt>
                <c:pt idx="49">
                  <c:v>0.62500000000000056</c:v>
                </c:pt>
                <c:pt idx="50">
                  <c:v>0.58699999999999997</c:v>
                </c:pt>
                <c:pt idx="51">
                  <c:v>0.46800000000000008</c:v>
                </c:pt>
                <c:pt idx="52">
                  <c:v>0.52300000000000002</c:v>
                </c:pt>
                <c:pt idx="53">
                  <c:v>0.40500000000000008</c:v>
                </c:pt>
                <c:pt idx="54">
                  <c:v>0.43100000000000033</c:v>
                </c:pt>
                <c:pt idx="55">
                  <c:v>0.46400000000000002</c:v>
                </c:pt>
                <c:pt idx="56">
                  <c:v>0.45100000000000001</c:v>
                </c:pt>
                <c:pt idx="57">
                  <c:v>0.34300000000000008</c:v>
                </c:pt>
              </c:numCache>
            </c:numRef>
          </c:val>
        </c:ser>
        <c:marker val="1"/>
        <c:axId val="106912000"/>
        <c:axId val="111583232"/>
      </c:lineChart>
      <c:catAx>
        <c:axId val="106912000"/>
        <c:scaling>
          <c:orientation val="minMax"/>
        </c:scaling>
        <c:axPos val="b"/>
        <c:numFmt formatCode="General" sourceLinked="1"/>
        <c:majorTickMark val="none"/>
        <c:tickLblPos val="nextTo"/>
        <c:crossAx val="111583232"/>
        <c:crosses val="autoZero"/>
        <c:auto val="1"/>
        <c:lblAlgn val="ctr"/>
        <c:lblOffset val="100"/>
      </c:catAx>
      <c:valAx>
        <c:axId val="111583232"/>
        <c:scaling>
          <c:orientation val="minMax"/>
        </c:scaling>
        <c:axPos val="l"/>
        <c:majorGridlines/>
        <c:numFmt formatCode="0.0%" sourceLinked="1"/>
        <c:majorTickMark val="none"/>
        <c:tickLblPos val="nextTo"/>
        <c:crossAx val="106912000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F192B-5ED1-4A96-BD3F-5E03B7BCEBB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EF017A29-AB84-417D-BF6E-EC133464F42B}">
      <dgm:prSet phldrT="[Text]"/>
      <dgm:spPr/>
      <dgm:t>
        <a:bodyPr/>
        <a:lstStyle/>
        <a:p>
          <a:r>
            <a:rPr lang="en-GB" dirty="0" smtClean="0"/>
            <a:t>Captioning</a:t>
          </a:r>
          <a:endParaRPr lang="en-GB" dirty="0"/>
        </a:p>
      </dgm:t>
    </dgm:pt>
    <dgm:pt modelId="{21CC26AF-3164-4EA9-957C-D78DE5BAF3D3}" type="parTrans" cxnId="{A82E42EB-3157-4E37-A5A8-857A0B93410C}">
      <dgm:prSet/>
      <dgm:spPr/>
      <dgm:t>
        <a:bodyPr/>
        <a:lstStyle/>
        <a:p>
          <a:endParaRPr lang="en-GB"/>
        </a:p>
      </dgm:t>
    </dgm:pt>
    <dgm:pt modelId="{11F0DCA4-8482-4257-B0C5-1ED4D050A4E6}" type="sibTrans" cxnId="{A82E42EB-3157-4E37-A5A8-857A0B93410C}">
      <dgm:prSet/>
      <dgm:spPr/>
      <dgm:t>
        <a:bodyPr/>
        <a:lstStyle/>
        <a:p>
          <a:endParaRPr lang="en-GB"/>
        </a:p>
      </dgm:t>
    </dgm:pt>
    <dgm:pt modelId="{07B749FB-EB1D-49A7-9C65-ECDB20C610D7}">
      <dgm:prSet phldrT="[Text]"/>
      <dgm:spPr/>
      <dgm:t>
        <a:bodyPr/>
        <a:lstStyle/>
        <a:p>
          <a:r>
            <a:rPr lang="en-GB" b="1" dirty="0" err="1" smtClean="0">
              <a:solidFill>
                <a:srgbClr val="FF0000"/>
              </a:solidFill>
            </a:rPr>
            <a:t>Revoicing</a:t>
          </a:r>
          <a:endParaRPr lang="en-GB" b="1" dirty="0">
            <a:solidFill>
              <a:srgbClr val="FF0000"/>
            </a:solidFill>
          </a:endParaRPr>
        </a:p>
      </dgm:t>
    </dgm:pt>
    <dgm:pt modelId="{38C22F99-C83D-4C01-9D4C-6E440E730E34}" type="parTrans" cxnId="{CB3B9870-8012-47D9-9892-F0AB59565750}">
      <dgm:prSet/>
      <dgm:spPr/>
      <dgm:t>
        <a:bodyPr/>
        <a:lstStyle/>
        <a:p>
          <a:endParaRPr lang="en-GB"/>
        </a:p>
      </dgm:t>
    </dgm:pt>
    <dgm:pt modelId="{AE8E1556-5FC5-42B7-A952-767A726F0ADD}" type="sibTrans" cxnId="{CB3B9870-8012-47D9-9892-F0AB59565750}">
      <dgm:prSet/>
      <dgm:spPr/>
      <dgm:t>
        <a:bodyPr/>
        <a:lstStyle/>
        <a:p>
          <a:endParaRPr lang="en-GB"/>
        </a:p>
      </dgm:t>
    </dgm:pt>
    <dgm:pt modelId="{CA244C0C-87D8-4BD9-B3E5-985B368CB77F}" type="pres">
      <dgm:prSet presAssocID="{4B2F192B-5ED1-4A96-BD3F-5E03B7BCEBB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202EB3A-24CD-4507-A426-F7CF04DDEF89}" type="pres">
      <dgm:prSet presAssocID="{4B2F192B-5ED1-4A96-BD3F-5E03B7BCEBB2}" presName="cycle" presStyleCnt="0"/>
      <dgm:spPr/>
    </dgm:pt>
    <dgm:pt modelId="{A463E6B7-8B21-4431-B89E-66D340795950}" type="pres">
      <dgm:prSet presAssocID="{4B2F192B-5ED1-4A96-BD3F-5E03B7BCEBB2}" presName="centerShape" presStyleCnt="0"/>
      <dgm:spPr/>
    </dgm:pt>
    <dgm:pt modelId="{C52FDA13-5F17-4E2B-8E04-1E157C6DB20F}" type="pres">
      <dgm:prSet presAssocID="{4B2F192B-5ED1-4A96-BD3F-5E03B7BCEBB2}" presName="connSite" presStyleLbl="node1" presStyleIdx="0" presStyleCnt="3"/>
      <dgm:spPr/>
    </dgm:pt>
    <dgm:pt modelId="{21807BBD-EB76-450D-9C91-D112AA9ED095}" type="pres">
      <dgm:prSet presAssocID="{4B2F192B-5ED1-4A96-BD3F-5E03B7BCEBB2}" presName="visible" presStyleLbl="node1" presStyleIdx="0" presStyleCnt="3" custScaleX="79337" custScaleY="76937"/>
      <dgm:spPr/>
    </dgm:pt>
    <dgm:pt modelId="{8C1A28CE-11BF-44D1-825F-7FE7749ACB6A}" type="pres">
      <dgm:prSet presAssocID="{21CC26AF-3164-4EA9-957C-D78DE5BAF3D3}" presName="Name25" presStyleLbl="parChTrans1D1" presStyleIdx="0" presStyleCnt="2"/>
      <dgm:spPr/>
      <dgm:t>
        <a:bodyPr/>
        <a:lstStyle/>
        <a:p>
          <a:endParaRPr lang="en-GB"/>
        </a:p>
      </dgm:t>
    </dgm:pt>
    <dgm:pt modelId="{B7F77672-C116-4733-B8F9-E63C325E04DC}" type="pres">
      <dgm:prSet presAssocID="{EF017A29-AB84-417D-BF6E-EC133464F42B}" presName="node" presStyleCnt="0"/>
      <dgm:spPr/>
    </dgm:pt>
    <dgm:pt modelId="{42285CD8-A983-436D-B36D-2C5D82855F38}" type="pres">
      <dgm:prSet presAssocID="{EF017A29-AB84-417D-BF6E-EC133464F42B}" presName="parentNode" presStyleLbl="node1" presStyleIdx="1" presStyleCnt="3" custScaleX="138324" custScaleY="13704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F1D0F6-F5EA-4494-91BB-E955889BB3C1}" type="pres">
      <dgm:prSet presAssocID="{EF017A29-AB84-417D-BF6E-EC133464F42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E29F2E-E001-45D3-A1C7-350EDB674B62}" type="pres">
      <dgm:prSet presAssocID="{38C22F99-C83D-4C01-9D4C-6E440E730E34}" presName="Name25" presStyleLbl="parChTrans1D1" presStyleIdx="1" presStyleCnt="2"/>
      <dgm:spPr/>
      <dgm:t>
        <a:bodyPr/>
        <a:lstStyle/>
        <a:p>
          <a:endParaRPr lang="en-GB"/>
        </a:p>
      </dgm:t>
    </dgm:pt>
    <dgm:pt modelId="{E58C1C2A-E3A1-4183-9110-C05E699E6FE2}" type="pres">
      <dgm:prSet presAssocID="{07B749FB-EB1D-49A7-9C65-ECDB20C610D7}" presName="node" presStyleCnt="0"/>
      <dgm:spPr/>
    </dgm:pt>
    <dgm:pt modelId="{7F404A26-72E5-48FC-8868-375ACB591AAE}" type="pres">
      <dgm:prSet presAssocID="{07B749FB-EB1D-49A7-9C65-ECDB20C610D7}" presName="parentNode" presStyleLbl="node1" presStyleIdx="2" presStyleCnt="3" custScaleX="138324" custScaleY="13704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346375-1EAA-4EAE-AF24-BE9D084C20A3}" type="pres">
      <dgm:prSet presAssocID="{07B749FB-EB1D-49A7-9C65-ECDB20C610D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82E42EB-3157-4E37-A5A8-857A0B93410C}" srcId="{4B2F192B-5ED1-4A96-BD3F-5E03B7BCEBB2}" destId="{EF017A29-AB84-417D-BF6E-EC133464F42B}" srcOrd="0" destOrd="0" parTransId="{21CC26AF-3164-4EA9-957C-D78DE5BAF3D3}" sibTransId="{11F0DCA4-8482-4257-B0C5-1ED4D050A4E6}"/>
    <dgm:cxn modelId="{8D8687C4-CA89-4660-9CB4-444291D48606}" type="presOf" srcId="{21CC26AF-3164-4EA9-957C-D78DE5BAF3D3}" destId="{8C1A28CE-11BF-44D1-825F-7FE7749ACB6A}" srcOrd="0" destOrd="0" presId="urn:microsoft.com/office/officeart/2005/8/layout/radial2"/>
    <dgm:cxn modelId="{CB3B9870-8012-47D9-9892-F0AB59565750}" srcId="{4B2F192B-5ED1-4A96-BD3F-5E03B7BCEBB2}" destId="{07B749FB-EB1D-49A7-9C65-ECDB20C610D7}" srcOrd="1" destOrd="0" parTransId="{38C22F99-C83D-4C01-9D4C-6E440E730E34}" sibTransId="{AE8E1556-5FC5-42B7-A952-767A726F0ADD}"/>
    <dgm:cxn modelId="{4793C31A-938D-4FBF-A90F-6157D328AA5B}" type="presOf" srcId="{4B2F192B-5ED1-4A96-BD3F-5E03B7BCEBB2}" destId="{CA244C0C-87D8-4BD9-B3E5-985B368CB77F}" srcOrd="0" destOrd="0" presId="urn:microsoft.com/office/officeart/2005/8/layout/radial2"/>
    <dgm:cxn modelId="{3BFD4F9F-E4B3-4B62-BCA0-D15BF051E343}" type="presOf" srcId="{07B749FB-EB1D-49A7-9C65-ECDB20C610D7}" destId="{7F404A26-72E5-48FC-8868-375ACB591AAE}" srcOrd="0" destOrd="0" presId="urn:microsoft.com/office/officeart/2005/8/layout/radial2"/>
    <dgm:cxn modelId="{8FA96F05-6242-41CD-BD42-DEEB4EAC6E11}" type="presOf" srcId="{EF017A29-AB84-417D-BF6E-EC133464F42B}" destId="{42285CD8-A983-436D-B36D-2C5D82855F38}" srcOrd="0" destOrd="0" presId="urn:microsoft.com/office/officeart/2005/8/layout/radial2"/>
    <dgm:cxn modelId="{283EDD9C-C5A3-4A40-AFC0-10243C16D441}" type="presOf" srcId="{38C22F99-C83D-4C01-9D4C-6E440E730E34}" destId="{F7E29F2E-E001-45D3-A1C7-350EDB674B62}" srcOrd="0" destOrd="0" presId="urn:microsoft.com/office/officeart/2005/8/layout/radial2"/>
    <dgm:cxn modelId="{42B18271-3AEB-401F-BC2F-4D3404F8C1AA}" type="presParOf" srcId="{CA244C0C-87D8-4BD9-B3E5-985B368CB77F}" destId="{4202EB3A-24CD-4507-A426-F7CF04DDEF89}" srcOrd="0" destOrd="0" presId="urn:microsoft.com/office/officeart/2005/8/layout/radial2"/>
    <dgm:cxn modelId="{F4595673-6761-4AFD-B8F3-39C09EF37BF2}" type="presParOf" srcId="{4202EB3A-24CD-4507-A426-F7CF04DDEF89}" destId="{A463E6B7-8B21-4431-B89E-66D340795950}" srcOrd="0" destOrd="0" presId="urn:microsoft.com/office/officeart/2005/8/layout/radial2"/>
    <dgm:cxn modelId="{F0708CB2-B59E-4520-84CB-EDDB37C70520}" type="presParOf" srcId="{A463E6B7-8B21-4431-B89E-66D340795950}" destId="{C52FDA13-5F17-4E2B-8E04-1E157C6DB20F}" srcOrd="0" destOrd="0" presId="urn:microsoft.com/office/officeart/2005/8/layout/radial2"/>
    <dgm:cxn modelId="{05F58F6C-7710-40BA-ADCD-715DE2C98B2D}" type="presParOf" srcId="{A463E6B7-8B21-4431-B89E-66D340795950}" destId="{21807BBD-EB76-450D-9C91-D112AA9ED095}" srcOrd="1" destOrd="0" presId="urn:microsoft.com/office/officeart/2005/8/layout/radial2"/>
    <dgm:cxn modelId="{8212C0B8-6A5B-4D96-8E5F-6B02B4DA9297}" type="presParOf" srcId="{4202EB3A-24CD-4507-A426-F7CF04DDEF89}" destId="{8C1A28CE-11BF-44D1-825F-7FE7749ACB6A}" srcOrd="1" destOrd="0" presId="urn:microsoft.com/office/officeart/2005/8/layout/radial2"/>
    <dgm:cxn modelId="{951F07F0-0ED4-437A-9901-7BF1525C559A}" type="presParOf" srcId="{4202EB3A-24CD-4507-A426-F7CF04DDEF89}" destId="{B7F77672-C116-4733-B8F9-E63C325E04DC}" srcOrd="2" destOrd="0" presId="urn:microsoft.com/office/officeart/2005/8/layout/radial2"/>
    <dgm:cxn modelId="{DB12FFB2-8E9D-4600-B0AD-DB33F3D17A50}" type="presParOf" srcId="{B7F77672-C116-4733-B8F9-E63C325E04DC}" destId="{42285CD8-A983-436D-B36D-2C5D82855F38}" srcOrd="0" destOrd="0" presId="urn:microsoft.com/office/officeart/2005/8/layout/radial2"/>
    <dgm:cxn modelId="{2437BBB1-0109-466E-927D-25B104188D84}" type="presParOf" srcId="{B7F77672-C116-4733-B8F9-E63C325E04DC}" destId="{A8F1D0F6-F5EA-4494-91BB-E955889BB3C1}" srcOrd="1" destOrd="0" presId="urn:microsoft.com/office/officeart/2005/8/layout/radial2"/>
    <dgm:cxn modelId="{E6078C89-22BA-4C85-BDA1-C46FDD3FE291}" type="presParOf" srcId="{4202EB3A-24CD-4507-A426-F7CF04DDEF89}" destId="{F7E29F2E-E001-45D3-A1C7-350EDB674B62}" srcOrd="3" destOrd="0" presId="urn:microsoft.com/office/officeart/2005/8/layout/radial2"/>
    <dgm:cxn modelId="{9EDE11E8-4BD3-4F31-A6EF-623F23B0B102}" type="presParOf" srcId="{4202EB3A-24CD-4507-A426-F7CF04DDEF89}" destId="{E58C1C2A-E3A1-4183-9110-C05E699E6FE2}" srcOrd="4" destOrd="0" presId="urn:microsoft.com/office/officeart/2005/8/layout/radial2"/>
    <dgm:cxn modelId="{E20B00C9-7CFF-48B2-BC35-0B70E02F7E12}" type="presParOf" srcId="{E58C1C2A-E3A1-4183-9110-C05E699E6FE2}" destId="{7F404A26-72E5-48FC-8868-375ACB591AAE}" srcOrd="0" destOrd="0" presId="urn:microsoft.com/office/officeart/2005/8/layout/radial2"/>
    <dgm:cxn modelId="{E34F6486-B483-44A7-89A6-221B32525644}" type="presParOf" srcId="{E58C1C2A-E3A1-4183-9110-C05E699E6FE2}" destId="{05346375-1EAA-4EAE-AF24-BE9D084C20A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E29F2E-E001-45D3-A1C7-350EDB674B62}">
      <dsp:nvSpPr>
        <dsp:cNvPr id="0" name=""/>
        <dsp:cNvSpPr/>
      </dsp:nvSpPr>
      <dsp:spPr>
        <a:xfrm rot="1807596">
          <a:off x="2239512" y="3235956"/>
          <a:ext cx="535071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535071" y="340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A28CE-11BF-44D1-825F-7FE7749ACB6A}">
      <dsp:nvSpPr>
        <dsp:cNvPr id="0" name=""/>
        <dsp:cNvSpPr/>
      </dsp:nvSpPr>
      <dsp:spPr>
        <a:xfrm rot="19792404">
          <a:off x="2239512" y="1696119"/>
          <a:ext cx="535071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535071" y="340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07BBD-EB76-450D-9C91-D112AA9ED095}">
      <dsp:nvSpPr>
        <dsp:cNvPr id="0" name=""/>
        <dsp:cNvSpPr/>
      </dsp:nvSpPr>
      <dsp:spPr>
        <a:xfrm>
          <a:off x="-61177" y="1296139"/>
          <a:ext cx="2482935" cy="2407824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85CD8-A983-436D-B36D-2C5D82855F38}">
      <dsp:nvSpPr>
        <dsp:cNvPr id="0" name=""/>
        <dsp:cNvSpPr/>
      </dsp:nvSpPr>
      <dsp:spPr>
        <a:xfrm>
          <a:off x="2560370" y="-341135"/>
          <a:ext cx="2597397" cy="2573380"/>
        </a:xfrm>
        <a:prstGeom prst="ellipse">
          <a:avLst/>
        </a:prstGeom>
        <a:solidFill>
          <a:schemeClr val="accent1">
            <a:shade val="80000"/>
            <a:hueOff val="-230040"/>
            <a:satOff val="5669"/>
            <a:lumOff val="136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Captioning</a:t>
          </a:r>
          <a:endParaRPr lang="en-GB" sz="3100" kern="1200" dirty="0"/>
        </a:p>
      </dsp:txBody>
      <dsp:txXfrm>
        <a:off x="2560370" y="-341135"/>
        <a:ext cx="2597397" cy="2573380"/>
      </dsp:txXfrm>
    </dsp:sp>
    <dsp:sp modelId="{7F404A26-72E5-48FC-8868-375ACB591AAE}">
      <dsp:nvSpPr>
        <dsp:cNvPr id="0" name=""/>
        <dsp:cNvSpPr/>
      </dsp:nvSpPr>
      <dsp:spPr>
        <a:xfrm>
          <a:off x="2560370" y="2767858"/>
          <a:ext cx="2597397" cy="2573380"/>
        </a:xfrm>
        <a:prstGeom prst="ellipse">
          <a:avLst/>
        </a:prstGeom>
        <a:solidFill>
          <a:schemeClr val="accent1">
            <a:shade val="80000"/>
            <a:hueOff val="-460081"/>
            <a:satOff val="11338"/>
            <a:lumOff val="273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1" kern="1200" dirty="0" err="1" smtClean="0">
              <a:solidFill>
                <a:srgbClr val="FF0000"/>
              </a:solidFill>
            </a:rPr>
            <a:t>Revoicing</a:t>
          </a:r>
          <a:endParaRPr lang="en-GB" sz="3100" b="1" kern="1200" dirty="0">
            <a:solidFill>
              <a:srgbClr val="FF0000"/>
            </a:solidFill>
          </a:endParaRPr>
        </a:p>
      </dsp:txBody>
      <dsp:txXfrm>
        <a:off x="2560370" y="2767858"/>
        <a:ext cx="2597397" cy="2573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0.45554</cdr:x>
      <cdr:y>0.80206</cdr:y>
    </cdr:from>
    <cdr:to>
      <cdr:x>0.57169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86165" y="37052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B164DFD7-E67A-4CED-ACEE-339B54B1B0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Language transfer of AV texts: there are two main approaches</a:t>
            </a:r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5ED8E3-F0CA-4B58-B583-E49D1D048943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350F7-4780-43C6-B85C-B4645E99A6FD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29E2A-2796-447A-BE51-9417E4B421D9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F2D1E-BA76-46FB-BFE4-22D5444783E8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077B6-9592-4369-9A22-7F2B22D79F8F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GB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Dubbing</a:t>
            </a:r>
            <a:r>
              <a:rPr lang="en-GB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is a type of Audiovisual Translation [...] consisting of a replacement of the original track of a film containing the source language dialogs, for another track on which translated dialogs in the target language are recorded.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4DFD7-E67A-4CED-ACEE-339B54B1B044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4DFD7-E67A-4CED-ACEE-339B54B1B044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>
              <a:latin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FBE63-E9C9-4834-A3D2-90CED9C50DC1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>
              <a:latin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FBE63-E9C9-4834-A3D2-90CED9C50DC1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A </a:t>
            </a:r>
            <a:r>
              <a:rPr lang="ca-ES" dirty="0" err="1" smtClean="0"/>
              <a:t>trend</a:t>
            </a:r>
            <a:r>
              <a:rPr lang="ca-ES" dirty="0" smtClean="0"/>
              <a:t> </a:t>
            </a:r>
            <a:r>
              <a:rPr lang="ca-ES" dirty="0" err="1" smtClean="0"/>
              <a:t>towards</a:t>
            </a:r>
            <a:r>
              <a:rPr lang="ca-ES" dirty="0" smtClean="0"/>
              <a:t> </a:t>
            </a:r>
            <a:r>
              <a:rPr lang="ca-ES" dirty="0" err="1" smtClean="0"/>
              <a:t>localisation</a:t>
            </a:r>
            <a:endParaRPr lang="ca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4DFD7-E67A-4CED-ACEE-339B54B1B044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A </a:t>
            </a:r>
            <a:r>
              <a:rPr lang="ca-ES" dirty="0" err="1" smtClean="0"/>
              <a:t>combination</a:t>
            </a:r>
            <a:r>
              <a:rPr lang="ca-ES" dirty="0" smtClean="0"/>
              <a:t> of </a:t>
            </a:r>
            <a:r>
              <a:rPr lang="ca-ES" dirty="0" err="1" smtClean="0"/>
              <a:t>globalisation</a:t>
            </a:r>
            <a:r>
              <a:rPr lang="ca-ES" dirty="0" smtClean="0"/>
              <a:t> and </a:t>
            </a:r>
            <a:r>
              <a:rPr lang="ca-ES" dirty="0" err="1" smtClean="0"/>
              <a:t>localisation</a:t>
            </a:r>
            <a:r>
              <a:rPr lang="ca-ES" dirty="0" smtClean="0"/>
              <a:t>: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Glocalization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means a case in which a global product is transformed into another shape in order to meet the needs of local consumers.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4DFD7-E67A-4CED-ACEE-339B54B1B044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err="1" smtClean="0"/>
              <a:t>This</a:t>
            </a:r>
            <a:r>
              <a:rPr lang="ca-ES" dirty="0" smtClean="0"/>
              <a:t> is</a:t>
            </a:r>
            <a:r>
              <a:rPr lang="ca-ES" baseline="0" dirty="0" smtClean="0"/>
              <a:t> </a:t>
            </a:r>
            <a:r>
              <a:rPr lang="ca-ES" baseline="0" dirty="0" err="1" smtClean="0"/>
              <a:t>also</a:t>
            </a:r>
            <a:r>
              <a:rPr lang="ca-ES" baseline="0" dirty="0" smtClean="0"/>
              <a:t> </a:t>
            </a:r>
            <a:r>
              <a:rPr lang="ca-ES" baseline="0" dirty="0" err="1" smtClean="0"/>
              <a:t>related</a:t>
            </a:r>
            <a:r>
              <a:rPr lang="ca-ES" baseline="0" dirty="0" smtClean="0"/>
              <a:t> to </a:t>
            </a:r>
            <a:r>
              <a:rPr lang="ca-ES" baseline="0" dirty="0" err="1" smtClean="0"/>
              <a:t>remakes</a:t>
            </a:r>
            <a:r>
              <a:rPr lang="ca-ES" baseline="0" dirty="0" smtClean="0"/>
              <a:t> in film.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4DFD7-E67A-4CED-ACEE-339B54B1B044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578A66-F2DC-418A-B2F9-CB6AF40146BE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83CF0-E7DD-4CA4-8071-1D9A5D5D7F6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F7D6-7C06-4D66-B8AD-406E2363FC07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A9DB-6D9D-4FBA-B5D4-D03F56DD4F3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B607-86A4-41C4-93C9-46894982D91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6A92B-F529-4508-9343-7BF711814C7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58D2C-57CA-4D87-BC51-FA116754A59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3034-D976-406A-9C62-88B98F3E438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90A70-8989-4B7C-9BAA-2CA66D56114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F426E-5D10-40CF-90AC-F1052F777C77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80B06-85ED-4339-94AE-DA85DF8A781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4B65-5E15-4996-936F-FEBD41153CF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7 Marcador de texto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8C0F03E-E920-4B2D-8E2D-496DD029A97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47" r:id="rId4"/>
    <p:sldLayoutId id="2147484053" r:id="rId5"/>
    <p:sldLayoutId id="2147484048" r:id="rId6"/>
    <p:sldLayoutId id="2147484054" r:id="rId7"/>
    <p:sldLayoutId id="2147484055" r:id="rId8"/>
    <p:sldLayoutId id="2147484056" r:id="rId9"/>
    <p:sldLayoutId id="2147484049" r:id="rId10"/>
    <p:sldLayoutId id="21474840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ItrLJ8xnbnk" TargetMode="External"/><Relationship Id="rId13" Type="http://schemas.openxmlformats.org/officeDocument/2006/relationships/hyperlink" Target="http://www.youtube.com/watch?v=9EvP4NWW0T0&amp;feature=related" TargetMode="External"/><Relationship Id="rId3" Type="http://schemas.openxmlformats.org/officeDocument/2006/relationships/hyperlink" Target="http://www.youtube.com/watch?v=rrUhIgdLWCw" TargetMode="External"/><Relationship Id="rId7" Type="http://schemas.openxmlformats.org/officeDocument/2006/relationships/hyperlink" Target="http://www.youtube.com/watch?v=Gptp0vqpzG0" TargetMode="External"/><Relationship Id="rId12" Type="http://schemas.openxmlformats.org/officeDocument/2006/relationships/hyperlink" Target="http://clipflair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HiSmcG2dOU4" TargetMode="External"/><Relationship Id="rId11" Type="http://schemas.openxmlformats.org/officeDocument/2006/relationships/hyperlink" Target="http://www.youtube.com/watch?v=E-H3K8TK2Vw" TargetMode="External"/><Relationship Id="rId5" Type="http://schemas.openxmlformats.org/officeDocument/2006/relationships/hyperlink" Target="http://www.youtube.com/watch?v=kMIRiM5WcpY" TargetMode="External"/><Relationship Id="rId10" Type="http://schemas.openxmlformats.org/officeDocument/2006/relationships/hyperlink" Target="http://www.youtube.com/watch?v=4P-nZZkQqTc" TargetMode="External"/><Relationship Id="rId4" Type="http://schemas.openxmlformats.org/officeDocument/2006/relationships/hyperlink" Target="http://www.youtube.com/watch?v=poxEsv0TWnM" TargetMode="External"/><Relationship Id="rId9" Type="http://schemas.openxmlformats.org/officeDocument/2006/relationships/hyperlink" Target="http://www.youtube.com/watch?v=ptJedfuGJt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V1oMDLmyA7Q" TargetMode="External"/><Relationship Id="rId13" Type="http://schemas.openxmlformats.org/officeDocument/2006/relationships/hyperlink" Target="http://www.youtube.com/watch?v=khlIy0OfsmE" TargetMode="External"/><Relationship Id="rId3" Type="http://schemas.openxmlformats.org/officeDocument/2006/relationships/hyperlink" Target="http://www.youtube.com/watch?v=poxEsv0TWnM" TargetMode="External"/><Relationship Id="rId7" Type="http://schemas.openxmlformats.org/officeDocument/2006/relationships/hyperlink" Target="http://www.youtube.com/watch?v=ItrLJ8xnbnk" TargetMode="External"/><Relationship Id="rId12" Type="http://schemas.openxmlformats.org/officeDocument/2006/relationships/hyperlink" Target="http://www.youtube.com/watch?v=HBTheJXJEcg" TargetMode="External"/><Relationship Id="rId2" Type="http://schemas.openxmlformats.org/officeDocument/2006/relationships/hyperlink" Target="http://www.youtube.com/watch?v=rrUhIgdLWC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HiSmcG2dOU4" TargetMode="External"/><Relationship Id="rId11" Type="http://schemas.openxmlformats.org/officeDocument/2006/relationships/hyperlink" Target="http://www.youtube.com/watch?v=4P-nZZkQqTc" TargetMode="External"/><Relationship Id="rId5" Type="http://schemas.openxmlformats.org/officeDocument/2006/relationships/hyperlink" Target="http://www.youtube.com/watch?v=Gptp0vqpzG0" TargetMode="External"/><Relationship Id="rId15" Type="http://schemas.openxmlformats.org/officeDocument/2006/relationships/hyperlink" Target="http://www.youtube.com/watch?v=9EvP4NWW0T0&amp;feature=related" TargetMode="External"/><Relationship Id="rId10" Type="http://schemas.openxmlformats.org/officeDocument/2006/relationships/hyperlink" Target="http://www.youtube.com/watch?v=3-LavXsgRlw" TargetMode="External"/><Relationship Id="rId4" Type="http://schemas.openxmlformats.org/officeDocument/2006/relationships/hyperlink" Target="http://www.youtube.com/watch?v=kMIRiM5WcpY" TargetMode="External"/><Relationship Id="rId9" Type="http://schemas.openxmlformats.org/officeDocument/2006/relationships/hyperlink" Target="http://www.youtube.com/watch?v=ptJedfuGJtM" TargetMode="External"/><Relationship Id="rId14" Type="http://schemas.openxmlformats.org/officeDocument/2006/relationships/hyperlink" Target="http://www.youtube.com/watch?v=E-H3K8TK2Vw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BTheJXJEc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khlIy0Ofsm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cank.com/mr/report/029/005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cank.com/mr/report/029/005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pider-Man:_India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en.wikipedia.org/wiki/Powerpuff_Girls_Z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translatingmusic.com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dubbing_example.avi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ZD5x-2DS494" TargetMode="External"/><Relationship Id="rId3" Type="http://schemas.openxmlformats.org/officeDocument/2006/relationships/hyperlink" Target="http://www.youtube.com/watch?v=nH4hZGqAdWg" TargetMode="External"/><Relationship Id="rId7" Type="http://schemas.openxmlformats.org/officeDocument/2006/relationships/hyperlink" Target="http://www.youtube.com/watch?v=aSLWhYAcfF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8Kep1W93PrM&amp;playnext=1&amp;list=PL5C5F58430AD974A3&amp;feature=results_main" TargetMode="External"/><Relationship Id="rId11" Type="http://schemas.openxmlformats.org/officeDocument/2006/relationships/hyperlink" Target="Watch-v=E-H3K8TK2Vw%20(www.youtube.com).url" TargetMode="External"/><Relationship Id="rId5" Type="http://schemas.openxmlformats.org/officeDocument/2006/relationships/hyperlink" Target="http://www.youtube.com/watch?v=3LjACT4nel0" TargetMode="External"/><Relationship Id="rId10" Type="http://schemas.openxmlformats.org/officeDocument/2006/relationships/hyperlink" Target="http://www.youtube.com/watch?v=zCqN_cCLnnk" TargetMode="External"/><Relationship Id="rId4" Type="http://schemas.openxmlformats.org/officeDocument/2006/relationships/hyperlink" Target="http://www.youtube.com/watch?v=KAZnm9mlVrI" TargetMode="External"/><Relationship Id="rId9" Type="http://schemas.openxmlformats.org/officeDocument/2006/relationships/hyperlink" Target="http://www.youtube.com/watch?v=xtwJ9S9N2Vs&amp;feature=related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oLP_qsL2uGA" TargetMode="External"/><Relationship Id="rId3" Type="http://schemas.openxmlformats.org/officeDocument/2006/relationships/hyperlink" Target="http://www.youtube.com/watch?v=3ILFJ-0AqbA" TargetMode="External"/><Relationship Id="rId7" Type="http://schemas.openxmlformats.org/officeDocument/2006/relationships/hyperlink" Target="http://www.youtube.com/watch?v=fPclPBxshG8" TargetMode="External"/><Relationship Id="rId2" Type="http://schemas.openxmlformats.org/officeDocument/2006/relationships/hyperlink" Target="http://www.youtube.com/watch?v=nH4hZGqAdW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LIPRH0hEs3Y" TargetMode="External"/><Relationship Id="rId5" Type="http://schemas.openxmlformats.org/officeDocument/2006/relationships/hyperlink" Target="http://www.youtube.com/watch?v=8pEyyN7AJ4w" TargetMode="External"/><Relationship Id="rId4" Type="http://schemas.openxmlformats.org/officeDocument/2006/relationships/hyperlink" Target="http://www.youtube.com/watch?v=_zCsFvVg0UY&amp;feature=relat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33375"/>
            <a:ext cx="8353425" cy="31670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a-ES" sz="2400" b="1" dirty="0" smtClean="0"/>
              <a:t/>
            </a:r>
            <a:br>
              <a:rPr lang="ca-ES" sz="2400" b="1" dirty="0" smtClean="0"/>
            </a:br>
            <a:r>
              <a:rPr lang="es-ES" sz="4000" b="1" dirty="0" smtClean="0"/>
              <a:t>Media </a:t>
            </a:r>
            <a:r>
              <a:rPr lang="es-ES" sz="4000" b="1" dirty="0" err="1" smtClean="0"/>
              <a:t>for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all</a:t>
            </a:r>
            <a:r>
              <a:rPr lang="es-ES" sz="4000" b="1" dirty="0" smtClean="0"/>
              <a:t> 5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audiovisual </a:t>
            </a:r>
            <a:r>
              <a:rPr lang="es-ES" sz="2400" b="1" dirty="0" err="1" smtClean="0"/>
              <a:t>translation</a:t>
            </a:r>
            <a:r>
              <a:rPr lang="es-ES" sz="2400" b="1" dirty="0" smtClean="0"/>
              <a:t>: </a:t>
            </a:r>
            <a:r>
              <a:rPr lang="es-ES" sz="2400" b="1" dirty="0" err="1" smtClean="0"/>
              <a:t>expanding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borders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ca-ES" sz="32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2852936"/>
            <a:ext cx="7632700" cy="3023989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Translation for Dubbing: </a:t>
            </a:r>
          </a:p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Expanding Borders</a:t>
            </a:r>
          </a:p>
          <a:p>
            <a:pPr algn="ctr"/>
            <a:endParaRPr lang="es-ES" sz="3200" b="1" dirty="0" smtClean="0"/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b="1" i="1" dirty="0" smtClean="0">
                <a:solidFill>
                  <a:srgbClr val="0070C0"/>
                </a:solidFill>
              </a:rPr>
              <a:t>Prof. </a:t>
            </a:r>
            <a:r>
              <a:rPr lang="es-ES" b="1" i="1" dirty="0" err="1" smtClean="0">
                <a:solidFill>
                  <a:srgbClr val="0070C0"/>
                </a:solidFill>
              </a:rPr>
              <a:t>Frederic</a:t>
            </a:r>
            <a:r>
              <a:rPr lang="es-ES" b="1" i="1" dirty="0" smtClean="0">
                <a:solidFill>
                  <a:srgbClr val="0070C0"/>
                </a:solidFill>
              </a:rPr>
              <a:t> </a:t>
            </a:r>
            <a:r>
              <a:rPr lang="es-ES" b="1" i="1" dirty="0" err="1" smtClean="0">
                <a:solidFill>
                  <a:srgbClr val="0070C0"/>
                </a:solidFill>
              </a:rPr>
              <a:t>Chaume</a:t>
            </a:r>
            <a:endParaRPr lang="es-ES" b="1" i="1" dirty="0" smtClean="0">
              <a:solidFill>
                <a:srgbClr val="0070C0"/>
              </a:solidFill>
            </a:endParaRP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b="1" i="1" dirty="0" err="1" smtClean="0">
                <a:solidFill>
                  <a:srgbClr val="0070C0"/>
                </a:solidFill>
              </a:rPr>
              <a:t>Universitat</a:t>
            </a:r>
            <a:r>
              <a:rPr lang="es-ES" b="1" i="1" dirty="0" smtClean="0">
                <a:solidFill>
                  <a:srgbClr val="0070C0"/>
                </a:solidFill>
              </a:rPr>
              <a:t> Jaume I</a:t>
            </a:r>
            <a:endParaRPr lang="ca-ES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3. SOME INTERESTING TRENDS: DUBBING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000" dirty="0" smtClean="0"/>
              <a:t>Dubbing is used to translate cartoons all over the world: </a:t>
            </a:r>
            <a:r>
              <a:rPr lang="en-GB" sz="2000" dirty="0" smtClean="0">
                <a:hlinkClick r:id="rId3"/>
              </a:rPr>
              <a:t>UK</a:t>
            </a:r>
            <a:endParaRPr lang="en-GB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000" dirty="0" smtClean="0"/>
              <a:t>Portugal 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en-GB" sz="2000" dirty="0" smtClean="0"/>
              <a:t> </a:t>
            </a:r>
            <a:r>
              <a:rPr lang="en-GB" sz="2000" dirty="0" smtClean="0">
                <a:hlinkClick r:id="rId4"/>
              </a:rPr>
              <a:t>Hannah Montana </a:t>
            </a:r>
            <a:r>
              <a:rPr lang="en-GB" sz="2000" dirty="0" smtClean="0"/>
              <a:t>(</a:t>
            </a:r>
            <a:r>
              <a:rPr lang="en-GB" sz="2000" dirty="0" err="1" smtClean="0"/>
              <a:t>Chorão</a:t>
            </a:r>
            <a:r>
              <a:rPr lang="en-GB" sz="2000" dirty="0" smtClean="0"/>
              <a:t> 2012); </a:t>
            </a:r>
            <a:r>
              <a:rPr lang="en-GB" sz="2000" dirty="0" err="1" smtClean="0"/>
              <a:t>Soundub</a:t>
            </a:r>
            <a:r>
              <a:rPr lang="en-GB" sz="2000" dirty="0" smtClean="0"/>
              <a:t> </a:t>
            </a:r>
            <a:r>
              <a:rPr lang="en-GB" sz="2000" dirty="0" err="1" smtClean="0"/>
              <a:t>Lisboa</a:t>
            </a:r>
            <a:r>
              <a:rPr lang="en-GB" sz="2000" dirty="0" smtClean="0"/>
              <a:t> (SDI-Media)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000" dirty="0" smtClean="0"/>
              <a:t>Denmark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smtClean="0">
                <a:sym typeface="Wingdings" pitchFamily="2" charset="2"/>
                <a:hlinkClick r:id="rId5"/>
              </a:rPr>
              <a:t>The Nutty Professor</a:t>
            </a:r>
            <a:r>
              <a:rPr lang="en-GB" sz="2000" dirty="0" smtClean="0">
                <a:sym typeface="Wingdings" pitchFamily="2" charset="2"/>
              </a:rPr>
              <a:t>, </a:t>
            </a:r>
            <a:r>
              <a:rPr lang="en-GB" sz="2000" dirty="0" smtClean="0">
                <a:sym typeface="Wingdings" pitchFamily="2" charset="2"/>
                <a:hlinkClick r:id="rId5"/>
              </a:rPr>
              <a:t>Dansk Dub</a:t>
            </a:r>
            <a:r>
              <a:rPr lang="en-GB" sz="2000" dirty="0" smtClean="0">
                <a:sym typeface="Wingdings" pitchFamily="2" charset="2"/>
              </a:rPr>
              <a:t>, </a:t>
            </a:r>
            <a:r>
              <a:rPr lang="es-ES" sz="2000" dirty="0" err="1" smtClean="0">
                <a:hlinkClick r:id="rId5"/>
              </a:rPr>
              <a:t>Det</a:t>
            </a:r>
            <a:r>
              <a:rPr lang="es-ES" sz="2000" dirty="0" smtClean="0">
                <a:hlinkClick r:id="rId5"/>
              </a:rPr>
              <a:t> </a:t>
            </a:r>
            <a:r>
              <a:rPr lang="es-ES" sz="2000" dirty="0" err="1" smtClean="0">
                <a:hlinkClick r:id="rId5"/>
              </a:rPr>
              <a:t>Nye</a:t>
            </a:r>
            <a:r>
              <a:rPr lang="es-ES" sz="2000" dirty="0" smtClean="0">
                <a:hlinkClick r:id="rId5"/>
              </a:rPr>
              <a:t> </a:t>
            </a:r>
            <a:r>
              <a:rPr lang="es-ES" sz="2000" dirty="0" err="1" smtClean="0">
                <a:hlinkClick r:id="rId5"/>
              </a:rPr>
              <a:t>Hovedkvarter</a:t>
            </a:r>
            <a:endParaRPr lang="en-GB" sz="20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000" dirty="0" smtClean="0"/>
              <a:t>Norway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smtClean="0"/>
              <a:t>teen TV series and films (teen </a:t>
            </a:r>
            <a:r>
              <a:rPr lang="en-GB" sz="2000" dirty="0" err="1" smtClean="0"/>
              <a:t>pics</a:t>
            </a:r>
            <a:r>
              <a:rPr lang="en-GB" sz="2000" dirty="0" smtClean="0"/>
              <a:t>) (</a:t>
            </a:r>
            <a:r>
              <a:rPr lang="en-GB" sz="2000" dirty="0" err="1" smtClean="0"/>
              <a:t>Tveit</a:t>
            </a:r>
            <a:r>
              <a:rPr lang="en-GB" sz="2000" dirty="0" smtClean="0"/>
              <a:t> 2009)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000" dirty="0" smtClean="0">
                <a:hlinkClick r:id="rId6"/>
              </a:rPr>
              <a:t>Russia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smtClean="0"/>
              <a:t>gradually </a:t>
            </a:r>
            <a:r>
              <a:rPr lang="en-GB" sz="2000" dirty="0" smtClean="0">
                <a:hlinkClick r:id="rId7"/>
              </a:rPr>
              <a:t>replacing </a:t>
            </a:r>
            <a:r>
              <a:rPr lang="en-GB" sz="2000" dirty="0" smtClean="0"/>
              <a:t>the once predominant voice-over mode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000" dirty="0" smtClean="0"/>
              <a:t>Greece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smtClean="0">
                <a:hlinkClick r:id="rId8"/>
              </a:rPr>
              <a:t>South American </a:t>
            </a:r>
            <a:r>
              <a:rPr lang="en-GB" sz="2000" dirty="0" smtClean="0"/>
              <a:t>and Turkish soap operas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000" dirty="0" smtClean="0"/>
              <a:t>the Arab world 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en-GB" sz="2000" dirty="0" smtClean="0"/>
              <a:t> South American and </a:t>
            </a:r>
            <a:r>
              <a:rPr lang="en-GB" sz="2000" dirty="0" smtClean="0">
                <a:hlinkClick r:id="rId9"/>
              </a:rPr>
              <a:t>Turkish soap </a:t>
            </a:r>
            <a:r>
              <a:rPr lang="en-GB" sz="2000" dirty="0" smtClean="0"/>
              <a:t>operas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000" dirty="0" smtClean="0"/>
              <a:t>some </a:t>
            </a:r>
            <a:r>
              <a:rPr lang="en-GB" sz="2000" dirty="0" smtClean="0">
                <a:hlinkClick r:id="rId10"/>
              </a:rPr>
              <a:t>commercials </a:t>
            </a:r>
            <a:r>
              <a:rPr lang="en-GB" sz="2000" dirty="0" smtClean="0"/>
              <a:t>are dubbed even in traditional subtitling countries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000" dirty="0" err="1" smtClean="0">
                <a:hlinkClick r:id="rId11"/>
              </a:rPr>
              <a:t>fandubbing</a:t>
            </a:r>
            <a:r>
              <a:rPr lang="en-GB" sz="2000" dirty="0" smtClean="0">
                <a:hlinkClick r:id="rId11"/>
              </a:rPr>
              <a:t> </a:t>
            </a:r>
            <a:r>
              <a:rPr lang="en-GB" sz="2000" dirty="0" smtClean="0"/>
              <a:t>is becoming internationally popular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000" dirty="0" smtClean="0"/>
              <a:t>DVDs, DTV and digital technology on the web may include dubbings into traditional subtitling languages: </a:t>
            </a:r>
            <a:r>
              <a:rPr lang="en-GB" sz="2000" i="1" dirty="0" smtClean="0"/>
              <a:t>Crouching Tiger, Hidden Dragon</a:t>
            </a:r>
            <a:r>
              <a:rPr lang="en-GB" sz="2000" dirty="0" smtClean="0"/>
              <a:t>, spaghetti westerns (dubbed into English)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000" dirty="0" smtClean="0"/>
              <a:t>dubbing is also used to teach foreign languages (</a:t>
            </a:r>
            <a:r>
              <a:rPr lang="en-GB" sz="2000" dirty="0" err="1" smtClean="0"/>
              <a:t>Danan</a:t>
            </a:r>
            <a:r>
              <a:rPr lang="en-GB" sz="2000" dirty="0" smtClean="0"/>
              <a:t>, </a:t>
            </a:r>
            <a:r>
              <a:rPr lang="en-GB" sz="2000" dirty="0" err="1" smtClean="0">
                <a:hlinkClick r:id="rId12"/>
              </a:rPr>
              <a:t>ClipFlair</a:t>
            </a:r>
            <a:r>
              <a:rPr lang="en-GB" sz="2000" dirty="0" smtClean="0"/>
              <a:t>)</a:t>
            </a:r>
            <a:endParaRPr lang="ca-ES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GB" sz="2000" dirty="0" smtClean="0"/>
              <a:t>Dubbing </a:t>
            </a:r>
            <a:r>
              <a:rPr lang="en-GB" sz="2000" dirty="0" smtClean="0"/>
              <a:t>has also moved into other complex audiovisual translation modes: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GB" sz="2000" dirty="0" smtClean="0"/>
              <a:t>in </a:t>
            </a:r>
            <a:r>
              <a:rPr lang="en-GB" sz="2000" dirty="0" smtClean="0">
                <a:hlinkClick r:id="rId13"/>
              </a:rPr>
              <a:t>videogame </a:t>
            </a:r>
            <a:r>
              <a:rPr lang="en-GB" sz="2000" dirty="0" smtClean="0"/>
              <a:t>localisation, especially in blockbusters, dialogues are usually dubbed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err="1" smtClean="0"/>
              <a:t>Some</a:t>
            </a:r>
            <a:r>
              <a:rPr lang="ca-ES" dirty="0" smtClean="0"/>
              <a:t> </a:t>
            </a:r>
            <a:r>
              <a:rPr lang="ca-ES" dirty="0" err="1" smtClean="0"/>
              <a:t>examples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1600" dirty="0" err="1" smtClean="0">
                <a:latin typeface="Bookman Old Style" pitchFamily="18" charset="0"/>
              </a:rPr>
              <a:t>Lucky</a:t>
            </a:r>
            <a:r>
              <a:rPr lang="ca-ES" sz="1600" dirty="0" smtClean="0">
                <a:latin typeface="Bookman Old Style" pitchFamily="18" charset="0"/>
              </a:rPr>
              <a:t> </a:t>
            </a:r>
            <a:r>
              <a:rPr lang="ca-ES" sz="1600" dirty="0" err="1" smtClean="0">
                <a:latin typeface="Bookman Old Style" pitchFamily="18" charset="0"/>
              </a:rPr>
              <a:t>Star</a:t>
            </a:r>
            <a:r>
              <a:rPr lang="ca-ES" sz="1600" dirty="0" smtClean="0">
                <a:latin typeface="Bookman Old Style" pitchFamily="18" charset="0"/>
              </a:rPr>
              <a:t>: </a:t>
            </a:r>
            <a:r>
              <a:rPr lang="es-ES" sz="1600" dirty="0" smtClean="0">
                <a:latin typeface="Bookman Old Style" pitchFamily="18" charset="0"/>
                <a:hlinkClick r:id="rId2"/>
              </a:rPr>
              <a:t>http://www.youtube.com/watch?v=rrUhIgdLWCw</a:t>
            </a:r>
            <a:endParaRPr lang="ca-ES" sz="1600" dirty="0" smtClean="0">
              <a:latin typeface="Bookman Old Style" pitchFamily="18" charset="0"/>
            </a:endParaRPr>
          </a:p>
          <a:p>
            <a:r>
              <a:rPr lang="ca-ES" sz="1600" dirty="0" smtClean="0">
                <a:latin typeface="Bookman Old Style" pitchFamily="18" charset="0"/>
              </a:rPr>
              <a:t>Hannah Montana: </a:t>
            </a:r>
            <a:r>
              <a:rPr lang="es-ES" sz="1600" dirty="0" smtClean="0">
                <a:latin typeface="Bookman Old Style" pitchFamily="18" charset="0"/>
                <a:hlinkClick r:id="rId3"/>
              </a:rPr>
              <a:t>http://www.youtube.com/watch?v=poxEsv0TWnM</a:t>
            </a:r>
            <a:endParaRPr lang="es-ES" sz="1600" dirty="0" smtClean="0">
              <a:latin typeface="Bookman Old Style" pitchFamily="18" charset="0"/>
            </a:endParaRPr>
          </a:p>
          <a:p>
            <a:r>
              <a:rPr lang="ca-ES" sz="1600" dirty="0" err="1" smtClean="0">
                <a:latin typeface="Bookman Old Style" pitchFamily="18" charset="0"/>
              </a:rPr>
              <a:t>Dansk</a:t>
            </a:r>
            <a:r>
              <a:rPr lang="ca-ES" sz="1600" dirty="0" smtClean="0">
                <a:latin typeface="Bookman Old Style" pitchFamily="18" charset="0"/>
              </a:rPr>
              <a:t> </a:t>
            </a:r>
            <a:r>
              <a:rPr lang="ca-ES" sz="1600" dirty="0" err="1" smtClean="0">
                <a:latin typeface="Bookman Old Style" pitchFamily="18" charset="0"/>
              </a:rPr>
              <a:t>Dub</a:t>
            </a:r>
            <a:r>
              <a:rPr lang="ca-ES" sz="1600" dirty="0" smtClean="0">
                <a:latin typeface="Bookman Old Style" pitchFamily="18" charset="0"/>
              </a:rPr>
              <a:t>: </a:t>
            </a:r>
            <a:r>
              <a:rPr lang="es-ES" sz="1600" dirty="0" smtClean="0">
                <a:hlinkClick r:id="rId4"/>
              </a:rPr>
              <a:t>http://www.youtube.com/watch?v=kMIRiM5WcpY</a:t>
            </a:r>
            <a:endParaRPr lang="es-ES" sz="1600" dirty="0" smtClean="0"/>
          </a:p>
          <a:p>
            <a:r>
              <a:rPr lang="ca-ES" sz="1600" dirty="0" err="1" smtClean="0"/>
              <a:t>Russia</a:t>
            </a:r>
            <a:r>
              <a:rPr lang="ca-ES" sz="1600" dirty="0" smtClean="0"/>
              <a:t>: </a:t>
            </a:r>
            <a:r>
              <a:rPr lang="ca-ES" sz="1600" dirty="0" smtClean="0">
                <a:hlinkClick r:id="rId5"/>
              </a:rPr>
              <a:t>http://www.youtube.com/watch?v=Gptp0vqpzG0</a:t>
            </a:r>
            <a:endParaRPr lang="ca-ES" sz="1600" dirty="0" smtClean="0"/>
          </a:p>
          <a:p>
            <a:r>
              <a:rPr lang="ca-ES" sz="1600" dirty="0" err="1" smtClean="0"/>
              <a:t>Russia</a:t>
            </a:r>
            <a:r>
              <a:rPr lang="ca-ES" sz="1600" dirty="0" smtClean="0"/>
              <a:t> – </a:t>
            </a:r>
            <a:r>
              <a:rPr lang="ca-ES" sz="1600" dirty="0" err="1" smtClean="0"/>
              <a:t>replacing</a:t>
            </a:r>
            <a:r>
              <a:rPr lang="ca-ES" sz="1600" dirty="0" smtClean="0"/>
              <a:t> voice-over: </a:t>
            </a:r>
            <a:r>
              <a:rPr lang="ca-ES" sz="1600" dirty="0" smtClean="0">
                <a:hlinkClick r:id="rId6"/>
              </a:rPr>
              <a:t>http://www.youtube.com/watch?v=HiSmcG2dOU4</a:t>
            </a:r>
            <a:endParaRPr lang="ca-ES" sz="1600" dirty="0" smtClean="0"/>
          </a:p>
          <a:p>
            <a:r>
              <a:rPr lang="ca-ES" sz="1600" dirty="0" err="1" smtClean="0"/>
              <a:t>South</a:t>
            </a:r>
            <a:r>
              <a:rPr lang="ca-ES" sz="1600" dirty="0" smtClean="0"/>
              <a:t> American </a:t>
            </a:r>
            <a:r>
              <a:rPr lang="ca-ES" sz="1600" dirty="0" err="1" smtClean="0"/>
              <a:t>soap</a:t>
            </a:r>
            <a:r>
              <a:rPr lang="ca-ES" sz="1600" dirty="0" smtClean="0"/>
              <a:t> </a:t>
            </a:r>
            <a:r>
              <a:rPr lang="ca-ES" sz="1600" dirty="0" err="1" smtClean="0"/>
              <a:t>operas</a:t>
            </a:r>
            <a:r>
              <a:rPr lang="ca-ES" sz="1600" dirty="0" smtClean="0"/>
              <a:t>: </a:t>
            </a:r>
            <a:r>
              <a:rPr lang="ca-ES" sz="1600" dirty="0" smtClean="0">
                <a:hlinkClick r:id="rId7"/>
              </a:rPr>
              <a:t>http://www.youtube.com/watch?v=ItrLJ8xnbnk</a:t>
            </a:r>
            <a:endParaRPr lang="ca-ES" sz="1600" dirty="0" smtClean="0"/>
          </a:p>
          <a:p>
            <a:r>
              <a:rPr lang="ca-ES" sz="1600" dirty="0" smtClean="0"/>
              <a:t>(</a:t>
            </a:r>
            <a:r>
              <a:rPr lang="ca-ES" sz="1600" dirty="0" err="1" smtClean="0"/>
              <a:t>Slovak</a:t>
            </a:r>
            <a:r>
              <a:rPr lang="ca-ES" sz="1600" dirty="0" smtClean="0"/>
              <a:t> </a:t>
            </a:r>
            <a:r>
              <a:rPr lang="ca-ES" sz="1600" dirty="0" err="1" smtClean="0"/>
              <a:t>dubbing</a:t>
            </a:r>
            <a:r>
              <a:rPr lang="ca-ES" sz="1600" dirty="0" smtClean="0"/>
              <a:t>): </a:t>
            </a:r>
            <a:r>
              <a:rPr lang="es-ES" sz="1600" dirty="0" smtClean="0">
                <a:hlinkClick r:id="rId8"/>
              </a:rPr>
              <a:t>http://www.youtube.com/watch?v=V1oMDLmyA7Q</a:t>
            </a:r>
            <a:endParaRPr lang="es-ES" sz="1600" dirty="0" smtClean="0"/>
          </a:p>
          <a:p>
            <a:r>
              <a:rPr lang="ca-ES" sz="1600" dirty="0" err="1" smtClean="0"/>
              <a:t>Turkish</a:t>
            </a:r>
            <a:r>
              <a:rPr lang="ca-ES" sz="1600" dirty="0" smtClean="0"/>
              <a:t> </a:t>
            </a:r>
            <a:r>
              <a:rPr lang="ca-ES" sz="1600" dirty="0" err="1" smtClean="0"/>
              <a:t>soap</a:t>
            </a:r>
            <a:r>
              <a:rPr lang="ca-ES" sz="1600" dirty="0" smtClean="0"/>
              <a:t> </a:t>
            </a:r>
            <a:r>
              <a:rPr lang="ca-ES" sz="1600" dirty="0" err="1" smtClean="0"/>
              <a:t>operas</a:t>
            </a:r>
            <a:r>
              <a:rPr lang="ca-ES" sz="1600" dirty="0" smtClean="0"/>
              <a:t> </a:t>
            </a:r>
            <a:r>
              <a:rPr lang="ca-ES" sz="1600" dirty="0" err="1" smtClean="0"/>
              <a:t>into</a:t>
            </a:r>
            <a:r>
              <a:rPr lang="ca-ES" sz="1600" dirty="0" smtClean="0"/>
              <a:t> </a:t>
            </a:r>
            <a:r>
              <a:rPr lang="ca-ES" sz="1600" dirty="0" err="1" smtClean="0"/>
              <a:t>Arabic</a:t>
            </a:r>
            <a:r>
              <a:rPr lang="ca-ES" sz="1600" dirty="0" smtClean="0"/>
              <a:t>: </a:t>
            </a:r>
            <a:r>
              <a:rPr lang="ca-ES" sz="1600" dirty="0" smtClean="0">
                <a:hlinkClick r:id="rId9"/>
              </a:rPr>
              <a:t>http://www.youtube.com/watch?v=ptJedfuGJtM</a:t>
            </a:r>
            <a:endParaRPr lang="ca-ES" sz="1600" dirty="0" smtClean="0"/>
          </a:p>
          <a:p>
            <a:r>
              <a:rPr lang="ca-ES" sz="1600" dirty="0" err="1" smtClean="0"/>
              <a:t>Commercials</a:t>
            </a:r>
            <a:r>
              <a:rPr lang="ca-ES" sz="1600" dirty="0" smtClean="0"/>
              <a:t>: 	</a:t>
            </a:r>
            <a:r>
              <a:rPr lang="es-ES" sz="1600" dirty="0" smtClean="0">
                <a:hlinkClick r:id="rId10"/>
              </a:rPr>
              <a:t>http://www.youtube.com/watch?v=3-LavXsgRlw</a:t>
            </a:r>
            <a:r>
              <a:rPr lang="es-ES" sz="1600" dirty="0" smtClean="0"/>
              <a:t> [IT] 					</a:t>
            </a:r>
            <a:r>
              <a:rPr lang="es-ES" sz="1600" dirty="0" smtClean="0">
                <a:hlinkClick r:id="rId11"/>
              </a:rPr>
              <a:t>http://www.youtube.com/watch?v=4P-nZZkQqTc</a:t>
            </a:r>
            <a:r>
              <a:rPr lang="es-ES" sz="1600" dirty="0" smtClean="0"/>
              <a:t> [EN]</a:t>
            </a:r>
            <a:endParaRPr lang="ca-ES" sz="1600" dirty="0" smtClean="0"/>
          </a:p>
          <a:p>
            <a:r>
              <a:rPr lang="ca-ES" sz="1600" dirty="0" smtClean="0"/>
              <a:t>Japan: </a:t>
            </a:r>
            <a:r>
              <a:rPr lang="es-ES" sz="1600" dirty="0" smtClean="0">
                <a:hlinkClick r:id="rId12"/>
              </a:rPr>
              <a:t>http://www.youtube.com/watch?v=HBTheJXJEcg</a:t>
            </a:r>
            <a:endParaRPr lang="ca-ES" sz="1600" dirty="0" smtClean="0"/>
          </a:p>
          <a:p>
            <a:r>
              <a:rPr lang="ca-ES" sz="1600" dirty="0" err="1" smtClean="0"/>
              <a:t>Indonesia</a:t>
            </a:r>
            <a:r>
              <a:rPr lang="ca-ES" sz="1600" dirty="0" smtClean="0"/>
              <a:t>: </a:t>
            </a:r>
            <a:r>
              <a:rPr lang="es-ES" sz="1600" dirty="0" smtClean="0">
                <a:hlinkClick r:id="rId13"/>
              </a:rPr>
              <a:t>http://www.youtube.com/watch?v=khlIy0OfsmE</a:t>
            </a:r>
            <a:endParaRPr lang="es-ES" sz="1600" dirty="0" smtClean="0"/>
          </a:p>
          <a:p>
            <a:r>
              <a:rPr lang="ca-ES" sz="1600" dirty="0" smtClean="0"/>
              <a:t>Fandub: </a:t>
            </a:r>
            <a:r>
              <a:rPr lang="ca-ES" sz="1600" dirty="0" smtClean="0">
                <a:hlinkClick r:id="rId14"/>
              </a:rPr>
              <a:t>http://www.youtube.com/watch?v=E-H3K8TK2Vw</a:t>
            </a:r>
            <a:endParaRPr lang="ca-ES" sz="1600" dirty="0" smtClean="0"/>
          </a:p>
          <a:p>
            <a:r>
              <a:rPr lang="ca-ES" sz="1600" dirty="0" smtClean="0"/>
              <a:t>VGLOC: </a:t>
            </a:r>
            <a:r>
              <a:rPr lang="ca-ES" sz="1600" dirty="0" smtClean="0">
                <a:hlinkClick r:id="rId15"/>
              </a:rPr>
              <a:t>http://www.youtube.com/watch?v=9EvP4NWW0T0&amp;feature=related</a:t>
            </a:r>
            <a:endParaRPr lang="ca-ES" sz="1600" dirty="0" smtClean="0"/>
          </a:p>
          <a:p>
            <a:endParaRPr lang="ca-ES" sz="1600" dirty="0" smtClean="0"/>
          </a:p>
          <a:p>
            <a:endParaRPr lang="es-ES" sz="1600" dirty="0" smtClean="0"/>
          </a:p>
          <a:p>
            <a:endParaRPr lang="ca-ES" sz="1600" dirty="0" smtClean="0"/>
          </a:p>
          <a:p>
            <a:endParaRPr lang="ca-ES" sz="1600" dirty="0" smtClean="0"/>
          </a:p>
          <a:p>
            <a:endParaRPr lang="es-ES" sz="1600" dirty="0" smtClean="0"/>
          </a:p>
          <a:p>
            <a:endParaRPr lang="es-ES" sz="1600" dirty="0" smtClean="0">
              <a:latin typeface="Bookman Old Style" pitchFamily="18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1"/>
            <a:ext cx="8280920" cy="112474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5300" b="1" dirty="0" err="1" smtClean="0"/>
              <a:t>The</a:t>
            </a:r>
            <a:r>
              <a:rPr lang="es-ES" sz="5300" b="1" dirty="0" smtClean="0"/>
              <a:t> </a:t>
            </a:r>
            <a:r>
              <a:rPr lang="es-ES" sz="5300" b="1" dirty="0" err="1" smtClean="0"/>
              <a:t>Americas</a:t>
            </a:r>
            <a:endParaRPr lang="es-ES" sz="5300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12776"/>
            <a:ext cx="8820472" cy="5112568"/>
          </a:xfrm>
        </p:spPr>
        <p:txBody>
          <a:bodyPr/>
          <a:lstStyle/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USA</a:t>
            </a:r>
          </a:p>
          <a:p>
            <a:pPr lvl="2">
              <a:buFont typeface="Courier New" pitchFamily="49" charset="0"/>
              <a:buChar char="o"/>
            </a:pPr>
            <a:r>
              <a:rPr lang="en-US" sz="2800" dirty="0" smtClean="0"/>
              <a:t>Subtitling</a:t>
            </a:r>
          </a:p>
          <a:p>
            <a:pPr lvl="2">
              <a:buFont typeface="Courier New" pitchFamily="49" charset="0"/>
              <a:buChar char="o"/>
            </a:pPr>
            <a:r>
              <a:rPr lang="en-US" sz="2800" dirty="0" smtClean="0"/>
              <a:t>Dubbing to export (their) films abroad</a:t>
            </a:r>
          </a:p>
          <a:p>
            <a:pPr lvl="1">
              <a:buFont typeface="Courier New" pitchFamily="49" charset="0"/>
              <a:buChar char="o"/>
            </a:pPr>
            <a:r>
              <a:rPr lang="en-US" sz="3100" dirty="0" smtClean="0"/>
              <a:t>Canada</a:t>
            </a:r>
          </a:p>
          <a:p>
            <a:pPr lvl="2">
              <a:buFont typeface="Courier New" pitchFamily="49" charset="0"/>
              <a:buChar char="o"/>
            </a:pPr>
            <a:r>
              <a:rPr lang="en-US" sz="2800" dirty="0" smtClean="0"/>
              <a:t>Subtitling in English-speaking regions</a:t>
            </a:r>
          </a:p>
          <a:p>
            <a:pPr lvl="2">
              <a:buFont typeface="Courier New" pitchFamily="49" charset="0"/>
              <a:buChar char="o"/>
            </a:pPr>
            <a:r>
              <a:rPr lang="en-US" sz="2800" dirty="0" smtClean="0"/>
              <a:t>Dubbing in Quebec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Latin America (general trend)</a:t>
            </a:r>
            <a:endParaRPr lang="en-US" sz="3600" dirty="0" smtClean="0"/>
          </a:p>
          <a:p>
            <a:pPr lvl="2">
              <a:buFont typeface="Courier New" pitchFamily="49" charset="0"/>
              <a:buChar char="o"/>
            </a:pPr>
            <a:r>
              <a:rPr lang="en-US" sz="2900" dirty="0" smtClean="0"/>
              <a:t>Dubbing on TV</a:t>
            </a:r>
          </a:p>
          <a:p>
            <a:pPr lvl="2">
              <a:buFont typeface="Courier New" pitchFamily="49" charset="0"/>
              <a:buChar char="o"/>
            </a:pPr>
            <a:r>
              <a:rPr lang="en-US" sz="2900" dirty="0" smtClean="0"/>
              <a:t>Subtitling in cinema theatres</a:t>
            </a:r>
          </a:p>
          <a:p>
            <a:pPr lvl="2">
              <a:buFont typeface="Courier New" pitchFamily="49" charset="0"/>
              <a:buChar char="o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277813"/>
            <a:ext cx="6594499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5400" b="1" dirty="0" smtClean="0"/>
              <a:t>Asia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268760"/>
            <a:ext cx="8002587" cy="5185792"/>
          </a:xfrm>
        </p:spPr>
        <p:txBody>
          <a:bodyPr/>
          <a:lstStyle/>
          <a:p>
            <a:pPr lvl="1">
              <a:buFont typeface="Courier New" pitchFamily="49" charset="0"/>
              <a:buChar char="o"/>
            </a:pPr>
            <a:r>
              <a:rPr lang="en-US" sz="2800" dirty="0" smtClean="0"/>
              <a:t>Dubbing countries (mixed modes)</a:t>
            </a:r>
          </a:p>
          <a:p>
            <a:pPr lvl="2">
              <a:buFont typeface="Courier New" pitchFamily="49" charset="0"/>
              <a:buChar char="o"/>
            </a:pPr>
            <a:r>
              <a:rPr lang="en-US" sz="2500" dirty="0" smtClean="0">
                <a:hlinkClick r:id="rId3"/>
              </a:rPr>
              <a:t>Japan</a:t>
            </a:r>
            <a:r>
              <a:rPr lang="en-US" sz="2500" dirty="0" smtClean="0"/>
              <a:t>, China (into Mandarin Chinese), Vietnam, Philippines, India, Pakistan, Thailand</a:t>
            </a:r>
          </a:p>
          <a:p>
            <a:pPr lvl="2">
              <a:buFont typeface="Courier New" pitchFamily="49" charset="0"/>
              <a:buChar char="o"/>
            </a:pPr>
            <a:r>
              <a:rPr lang="en-US" sz="2500" dirty="0" smtClean="0"/>
              <a:t>Taiwan and Korea also use mixed modes</a:t>
            </a:r>
          </a:p>
          <a:p>
            <a:pPr lvl="2">
              <a:buFont typeface="Courier New" pitchFamily="49" charset="0"/>
              <a:buChar char="o"/>
            </a:pPr>
            <a:endParaRPr lang="en-US" sz="25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/>
              <a:t>Dubbing and subtitling at the same time (different target languages)</a:t>
            </a:r>
          </a:p>
          <a:p>
            <a:pPr lvl="2">
              <a:buFont typeface="Courier New" pitchFamily="49" charset="0"/>
              <a:buChar char="o"/>
            </a:pPr>
            <a:r>
              <a:rPr lang="en-US" sz="2500" dirty="0" smtClean="0"/>
              <a:t>Korea (dubbing on TV)</a:t>
            </a:r>
          </a:p>
          <a:p>
            <a:pPr lvl="2">
              <a:buFont typeface="Courier New" pitchFamily="49" charset="0"/>
              <a:buChar char="o"/>
            </a:pPr>
            <a:r>
              <a:rPr lang="en-US" sz="2500" dirty="0" smtClean="0">
                <a:hlinkClick r:id="rId4"/>
                <a:hlinkMouseOver r:id="" action="ppaction://hlinkshowjump?jump=nextslide"/>
              </a:rPr>
              <a:t>Indonesia </a:t>
            </a:r>
            <a:r>
              <a:rPr lang="en-US" sz="2500" dirty="0" smtClean="0"/>
              <a:t>and Malaysia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73740648"/>
              </p:ext>
            </p:extLst>
          </p:nvPr>
        </p:nvGraphicFramePr>
        <p:xfrm>
          <a:off x="323528" y="548680"/>
          <a:ext cx="8568952" cy="501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6034727"/>
            <a:ext cx="689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VLC Co, Ltd.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www.vlcank.com/mr/report/029/005</a:t>
            </a:r>
            <a:r>
              <a:rPr lang="en-GB" dirty="0"/>
              <a:t> </a:t>
            </a:r>
            <a:r>
              <a:rPr lang="en-GB" dirty="0" smtClean="0"/>
              <a:t>(2009)</a:t>
            </a:r>
            <a:endParaRPr lang="en-GB" dirty="0"/>
          </a:p>
        </p:txBody>
      </p:sp>
      <p:sp>
        <p:nvSpPr>
          <p:cNvPr id="5" name="4 CuadroTexto"/>
          <p:cNvSpPr txBox="1"/>
          <p:nvPr/>
        </p:nvSpPr>
        <p:spPr>
          <a:xfrm>
            <a:off x="6156176" y="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i="1" dirty="0" err="1" smtClean="0"/>
              <a:t>Survey</a:t>
            </a:r>
            <a:r>
              <a:rPr lang="ca-ES" b="1" i="1" dirty="0" smtClean="0"/>
              <a:t> in Japan, 2009</a:t>
            </a:r>
            <a:endParaRPr lang="es-ES" b="1" i="1" dirty="0"/>
          </a:p>
        </p:txBody>
      </p:sp>
    </p:spTree>
    <p:extLst>
      <p:ext uri="{BB962C8B-B14F-4D97-AF65-F5344CB8AC3E}">
        <p14:creationId xmlns="" xmlns:p14="http://schemas.microsoft.com/office/powerpoint/2010/main" val="41325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27457416"/>
              </p:ext>
            </p:extLst>
          </p:nvPr>
        </p:nvGraphicFramePr>
        <p:xfrm>
          <a:off x="251520" y="692696"/>
          <a:ext cx="86409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5373216"/>
            <a:ext cx="689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VLC Co, Ltd.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www.vlcank.com/mr/report/029/005</a:t>
            </a:r>
            <a:r>
              <a:rPr lang="en-GB" dirty="0"/>
              <a:t> </a:t>
            </a:r>
            <a:r>
              <a:rPr lang="en-GB" dirty="0" smtClean="0"/>
              <a:t>(2009)</a:t>
            </a:r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6084168" y="0"/>
            <a:ext cx="2736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i="1" dirty="0" err="1" smtClean="0"/>
              <a:t>Survey</a:t>
            </a:r>
            <a:r>
              <a:rPr lang="ca-ES" b="1" i="1" dirty="0" smtClean="0"/>
              <a:t> in Japan, 2009</a:t>
            </a:r>
            <a:endParaRPr lang="es-ES" b="1" i="1" dirty="0"/>
          </a:p>
        </p:txBody>
      </p:sp>
    </p:spTree>
    <p:extLst>
      <p:ext uri="{BB962C8B-B14F-4D97-AF65-F5344CB8AC3E}">
        <p14:creationId xmlns="" xmlns:p14="http://schemas.microsoft.com/office/powerpoint/2010/main" val="31486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89356816"/>
              </p:ext>
            </p:extLst>
          </p:nvPr>
        </p:nvGraphicFramePr>
        <p:xfrm>
          <a:off x="683568" y="548680"/>
          <a:ext cx="7872415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Rectángulo"/>
          <p:cNvSpPr/>
          <p:nvPr/>
        </p:nvSpPr>
        <p:spPr>
          <a:xfrm>
            <a:off x="6012160" y="116632"/>
            <a:ext cx="2736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i="1" dirty="0" err="1" smtClean="0"/>
              <a:t>Survey</a:t>
            </a:r>
            <a:r>
              <a:rPr lang="ca-ES" b="1" i="1" dirty="0" smtClean="0"/>
              <a:t> in Japan, 2009</a:t>
            </a:r>
            <a:endParaRPr lang="es-ES" b="1" i="1" dirty="0"/>
          </a:p>
        </p:txBody>
      </p:sp>
    </p:spTree>
    <p:extLst>
      <p:ext uri="{BB962C8B-B14F-4D97-AF65-F5344CB8AC3E}">
        <p14:creationId xmlns="" xmlns:p14="http://schemas.microsoft.com/office/powerpoint/2010/main" val="15859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772400" cy="14033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b="1" dirty="0" smtClean="0"/>
              <a:t>4. A PARALLEL PROCESS:</a:t>
            </a:r>
            <a:br>
              <a:rPr lang="en-GB" sz="2800" b="1" dirty="0" smtClean="0"/>
            </a:br>
            <a:r>
              <a:rPr lang="en-GB" sz="2800" b="1" dirty="0" smtClean="0"/>
              <a:t>ADAPTATIONS / TRANSCREATIONS (Remakes?)</a:t>
            </a:r>
            <a:endParaRPr lang="ca-ES" sz="2800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68413"/>
            <a:ext cx="8785101" cy="5589587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ca-ES" dirty="0" smtClean="0">
                <a:solidFill>
                  <a:schemeClr val="tx1"/>
                </a:solidFill>
              </a:rPr>
              <a:t>A </a:t>
            </a:r>
            <a:r>
              <a:rPr lang="ca-ES" dirty="0" err="1" smtClean="0">
                <a:solidFill>
                  <a:schemeClr val="tx1"/>
                </a:solidFill>
              </a:rPr>
              <a:t>combination</a:t>
            </a:r>
            <a:r>
              <a:rPr lang="ca-ES" dirty="0" smtClean="0">
                <a:solidFill>
                  <a:schemeClr val="tx1"/>
                </a:solidFill>
              </a:rPr>
              <a:t> of </a:t>
            </a:r>
            <a:r>
              <a:rPr lang="ca-ES" dirty="0" err="1" smtClean="0">
                <a:solidFill>
                  <a:schemeClr val="tx1"/>
                </a:solidFill>
              </a:rPr>
              <a:t>globalisation</a:t>
            </a:r>
            <a:r>
              <a:rPr lang="ca-ES" dirty="0" smtClean="0">
                <a:solidFill>
                  <a:schemeClr val="tx1"/>
                </a:solidFill>
              </a:rPr>
              <a:t> and </a:t>
            </a:r>
            <a:r>
              <a:rPr lang="ca-ES" dirty="0" err="1" smtClean="0">
                <a:solidFill>
                  <a:schemeClr val="tx1"/>
                </a:solidFill>
              </a:rPr>
              <a:t>localisation</a:t>
            </a:r>
            <a:r>
              <a:rPr lang="ca-ES" dirty="0" smtClean="0">
                <a:solidFill>
                  <a:schemeClr val="tx1"/>
                </a:solidFill>
              </a:rPr>
              <a:t>: </a:t>
            </a:r>
            <a:r>
              <a:rPr lang="ca-ES" b="1" dirty="0" err="1" smtClean="0">
                <a:solidFill>
                  <a:schemeClr val="tx1"/>
                </a:solidFill>
              </a:rPr>
              <a:t>Glocalisation</a:t>
            </a:r>
            <a:endParaRPr lang="es-ES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s-ES" dirty="0" err="1" smtClean="0">
                <a:solidFill>
                  <a:schemeClr val="tx1"/>
                </a:solidFill>
                <a:hlinkClick r:id="rId3"/>
              </a:rPr>
              <a:t>Pavitr</a:t>
            </a:r>
            <a:r>
              <a:rPr lang="es-ES" dirty="0" smtClean="0">
                <a:solidFill>
                  <a:schemeClr val="tx1"/>
                </a:solidFill>
                <a:hlinkClick r:id="rId3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hlinkClick r:id="rId3"/>
              </a:rPr>
              <a:t>Prabhakar</a:t>
            </a:r>
            <a:r>
              <a:rPr lang="es-ES" dirty="0" smtClean="0">
                <a:solidFill>
                  <a:schemeClr val="tx1"/>
                </a:solidFill>
                <a:hlinkClick r:id="rId3"/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(</a:t>
            </a:r>
            <a:r>
              <a:rPr lang="es-ES" dirty="0" err="1" smtClean="0">
                <a:solidFill>
                  <a:schemeClr val="tx1"/>
                </a:solidFill>
              </a:rPr>
              <a:t>Indian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Sp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ca-ES" dirty="0" err="1" smtClean="0">
                <a:solidFill>
                  <a:schemeClr val="tx1"/>
                </a:solidFill>
                <a:hlinkClick r:id="rId4"/>
              </a:rPr>
              <a:t>PowerPuff</a:t>
            </a:r>
            <a:r>
              <a:rPr lang="ca-ES" dirty="0" smtClean="0">
                <a:solidFill>
                  <a:schemeClr val="tx1"/>
                </a:solidFill>
                <a:hlinkClick r:id="rId4"/>
              </a:rPr>
              <a:t> </a:t>
            </a:r>
            <a:r>
              <a:rPr lang="ca-ES" dirty="0" err="1" smtClean="0">
                <a:solidFill>
                  <a:schemeClr val="tx1"/>
                </a:solidFill>
                <a:hlinkClick r:id="rId4"/>
              </a:rPr>
              <a:t>Girls</a:t>
            </a:r>
            <a:endParaRPr lang="ca-E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ca-ES" dirty="0" err="1" smtClean="0">
                <a:solidFill>
                  <a:schemeClr val="tx1"/>
                </a:solidFill>
              </a:rPr>
              <a:t>Sesame</a:t>
            </a:r>
            <a:r>
              <a:rPr lang="ca-ES" dirty="0" smtClean="0">
                <a:solidFill>
                  <a:schemeClr val="tx1"/>
                </a:solidFill>
              </a:rPr>
              <a:t> Street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ca-ES" b="1" dirty="0" smtClean="0"/>
          </a:p>
        </p:txBody>
      </p:sp>
      <p:pic>
        <p:nvPicPr>
          <p:cNvPr id="12292" name="3 Imagen" descr="[The original Powerpuff Girls, top. Their Japanese 'transcreation,' bottom.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212976"/>
            <a:ext cx="1427163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4 Imagen" descr="https://encrypted-tbn1.google.com/images?q=tbn:ANd9GcT8a0-tsQ6D0Aa6igJrNxE1K84vv2NzN8PBggkG9-Y9RmnElhmA1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420888"/>
            <a:ext cx="13906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5 Imagen" descr="[promo retoon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365104"/>
            <a:ext cx="352901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772400" cy="14033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b="1" dirty="0" err="1" smtClean="0"/>
              <a:t>Glocalisation</a:t>
            </a:r>
            <a:r>
              <a:rPr lang="en-GB" sz="2800" b="1" dirty="0" smtClean="0"/>
              <a:t> involves translation</a:t>
            </a:r>
            <a:endParaRPr lang="ca-ES" sz="2800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413"/>
            <a:ext cx="8713093" cy="5589587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“Once, American entertainment companies exporting characters just dubbed them into other languages. But in recent years, Asia has become the testing ground for character reinvention, a process called "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transcreation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.” (WSJ)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b="1" dirty="0" err="1" smtClean="0">
                <a:solidFill>
                  <a:schemeClr val="tx1"/>
                </a:solidFill>
                <a:latin typeface="Bookman Old Style" pitchFamily="18" charset="0"/>
              </a:rPr>
              <a:t>Glocalization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means a case in which a global product is transformed into another shape in order to meet the needs of local consumers.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ca-ES" b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633700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b="1" dirty="0" smtClean="0"/>
              <a:t>8. RESEARCH UP TO DATE</a:t>
            </a:r>
            <a:endParaRPr lang="ca-ES" sz="2800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404664"/>
            <a:ext cx="8280400" cy="626469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ca-E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sz="2800" b="1" dirty="0" smtClean="0"/>
              <a:t>1. AUDIOVISUAL TRANSLATION</a:t>
            </a:r>
            <a:endParaRPr lang="ca-ES" sz="28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8280400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ca-ES" sz="3200" b="1" dirty="0" smtClean="0">
                <a:solidFill>
                  <a:srgbClr val="002060"/>
                </a:solidFill>
              </a:rPr>
              <a:t>Revoicing and / or </a:t>
            </a:r>
            <a:r>
              <a:rPr lang="ca-ES" sz="3200" b="1" dirty="0" err="1" smtClean="0">
                <a:solidFill>
                  <a:srgbClr val="002060"/>
                </a:solidFill>
              </a:rPr>
              <a:t>captioning</a:t>
            </a:r>
            <a:endParaRPr lang="ca-ES" sz="3200" b="1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ca-ES" b="1" dirty="0" smtClean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ca-ES" b="1" u="sng" dirty="0" smtClean="0">
                <a:solidFill>
                  <a:schemeClr val="accent2"/>
                </a:solidFill>
              </a:rPr>
              <a:t>Revoicing</a:t>
            </a:r>
            <a:r>
              <a:rPr lang="ca-ES" b="1" dirty="0" smtClean="0"/>
              <a:t>: </a:t>
            </a:r>
            <a:r>
              <a:rPr lang="ca-ES" b="1" dirty="0" err="1" smtClean="0"/>
              <a:t>substitution</a:t>
            </a:r>
            <a:r>
              <a:rPr lang="ca-ES" b="1" dirty="0" smtClean="0"/>
              <a:t> or </a:t>
            </a:r>
            <a:r>
              <a:rPr lang="ca-ES" b="1" dirty="0" err="1" smtClean="0"/>
              <a:t>addition</a:t>
            </a:r>
            <a:r>
              <a:rPr lang="ca-ES" b="1" dirty="0" smtClean="0"/>
              <a:t> to </a:t>
            </a:r>
            <a:r>
              <a:rPr lang="ca-ES" b="1" dirty="0" err="1" smtClean="0"/>
              <a:t>the</a:t>
            </a:r>
            <a:r>
              <a:rPr lang="ca-ES" b="1" dirty="0" smtClean="0"/>
              <a:t> film of a new </a:t>
            </a:r>
            <a:r>
              <a:rPr lang="ca-ES" b="1" dirty="0" err="1" smtClean="0"/>
              <a:t>soundtrack</a:t>
            </a:r>
            <a:r>
              <a:rPr lang="ca-ES" b="1" dirty="0" smtClean="0"/>
              <a:t> </a:t>
            </a:r>
            <a:r>
              <a:rPr lang="ca-ES" b="1" dirty="0" err="1" smtClean="0"/>
              <a:t>containing</a:t>
            </a:r>
            <a:r>
              <a:rPr lang="ca-ES" b="1" dirty="0" smtClean="0"/>
              <a:t> </a:t>
            </a:r>
            <a:r>
              <a:rPr lang="ca-ES" b="1" dirty="0" err="1" smtClean="0"/>
              <a:t>the</a:t>
            </a:r>
            <a:r>
              <a:rPr lang="ca-ES" b="1" dirty="0" smtClean="0"/>
              <a:t> </a:t>
            </a:r>
            <a:r>
              <a:rPr lang="ca-ES" b="1" dirty="0" err="1" smtClean="0"/>
              <a:t>recorded</a:t>
            </a:r>
            <a:r>
              <a:rPr lang="ca-ES" b="1" dirty="0" smtClean="0"/>
              <a:t> dialogues in </a:t>
            </a:r>
            <a:r>
              <a:rPr lang="ca-ES" b="1" dirty="0" err="1" smtClean="0"/>
              <a:t>the</a:t>
            </a:r>
            <a:r>
              <a:rPr lang="ca-ES" b="1" dirty="0" smtClean="0"/>
              <a:t> </a:t>
            </a:r>
            <a:r>
              <a:rPr lang="ca-ES" b="1" dirty="0" err="1" smtClean="0"/>
              <a:t>target</a:t>
            </a:r>
            <a:r>
              <a:rPr lang="ca-ES" b="1" dirty="0" smtClean="0"/>
              <a:t> </a:t>
            </a:r>
            <a:r>
              <a:rPr lang="ca-ES" b="1" dirty="0" err="1" smtClean="0"/>
              <a:t>language</a:t>
            </a:r>
            <a:endParaRPr lang="ca-ES" b="1" dirty="0" smtClean="0"/>
          </a:p>
          <a:p>
            <a:pPr algn="ctr" eaLnBrk="1" hangingPunct="1">
              <a:lnSpc>
                <a:spcPct val="90000"/>
              </a:lnSpc>
              <a:buNone/>
            </a:pPr>
            <a:endParaRPr lang="ca-ES" b="1" dirty="0" smtClean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ca-ES" b="1" u="sng" dirty="0" err="1" smtClean="0">
                <a:solidFill>
                  <a:schemeClr val="accent2"/>
                </a:solidFill>
              </a:rPr>
              <a:t>Captioning</a:t>
            </a:r>
            <a:r>
              <a:rPr lang="ca-ES" b="1" dirty="0" smtClean="0"/>
              <a:t>: </a:t>
            </a:r>
            <a:r>
              <a:rPr lang="ca-ES" b="1" dirty="0" err="1" smtClean="0"/>
              <a:t>addition</a:t>
            </a:r>
            <a:r>
              <a:rPr lang="ca-ES" b="1" dirty="0" smtClean="0"/>
              <a:t> to </a:t>
            </a:r>
            <a:r>
              <a:rPr lang="ca-ES" b="1" dirty="0" err="1" smtClean="0"/>
              <a:t>the</a:t>
            </a:r>
            <a:r>
              <a:rPr lang="ca-ES" b="1" dirty="0" smtClean="0"/>
              <a:t> film of a new </a:t>
            </a:r>
            <a:r>
              <a:rPr lang="ca-ES" b="1" dirty="0" err="1" smtClean="0"/>
              <a:t>track</a:t>
            </a:r>
            <a:r>
              <a:rPr lang="ca-ES" b="1" dirty="0" smtClean="0"/>
              <a:t> </a:t>
            </a:r>
            <a:r>
              <a:rPr lang="ca-ES" b="1" dirty="0" err="1" smtClean="0"/>
              <a:t>containing</a:t>
            </a:r>
            <a:r>
              <a:rPr lang="ca-ES" b="1" dirty="0" smtClean="0"/>
              <a:t> a </a:t>
            </a:r>
            <a:r>
              <a:rPr lang="ca-ES" b="1" dirty="0" err="1" smtClean="0"/>
              <a:t>written</a:t>
            </a:r>
            <a:r>
              <a:rPr lang="ca-ES" b="1" dirty="0" smtClean="0"/>
              <a:t> </a:t>
            </a:r>
            <a:r>
              <a:rPr lang="ca-ES" b="1" dirty="0" err="1" smtClean="0"/>
              <a:t>translation</a:t>
            </a:r>
            <a:r>
              <a:rPr lang="ca-ES" b="1" dirty="0" smtClean="0"/>
              <a:t> of </a:t>
            </a:r>
            <a:r>
              <a:rPr lang="ca-ES" b="1" dirty="0" err="1" smtClean="0"/>
              <a:t>the</a:t>
            </a:r>
            <a:r>
              <a:rPr lang="ca-ES" b="1" dirty="0" smtClean="0"/>
              <a:t> dialogues (and in </a:t>
            </a:r>
            <a:r>
              <a:rPr lang="ca-ES" b="1" dirty="0" err="1" smtClean="0"/>
              <a:t>some</a:t>
            </a:r>
            <a:r>
              <a:rPr lang="ca-ES" b="1" dirty="0" smtClean="0"/>
              <a:t> cases, </a:t>
            </a:r>
            <a:r>
              <a:rPr lang="ca-ES" b="1" dirty="0" err="1" smtClean="0"/>
              <a:t>paralinguistic</a:t>
            </a:r>
            <a:r>
              <a:rPr lang="ca-ES" b="1" dirty="0" smtClean="0"/>
              <a:t> </a:t>
            </a:r>
            <a:r>
              <a:rPr lang="ca-ES" b="1" dirty="0" err="1" smtClean="0"/>
              <a:t>signs</a:t>
            </a:r>
            <a:r>
              <a:rPr lang="ca-ES" b="1" dirty="0" smtClean="0"/>
              <a:t>, </a:t>
            </a:r>
            <a:r>
              <a:rPr lang="ca-ES" b="1" dirty="0" err="1" smtClean="0"/>
              <a:t>sound</a:t>
            </a:r>
            <a:r>
              <a:rPr lang="ca-ES" b="1" dirty="0" smtClean="0"/>
              <a:t> </a:t>
            </a:r>
            <a:r>
              <a:rPr lang="ca-ES" b="1" dirty="0" err="1" smtClean="0"/>
              <a:t>effects</a:t>
            </a:r>
            <a:r>
              <a:rPr lang="ca-ES" b="1" dirty="0" smtClean="0"/>
              <a:t>, </a:t>
            </a:r>
            <a:r>
              <a:rPr lang="ca-ES" b="1" dirty="0" err="1" smtClean="0"/>
              <a:t>songs</a:t>
            </a:r>
            <a:r>
              <a:rPr lang="ca-ES" b="1" dirty="0" smtClean="0"/>
              <a:t>, etc.)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z="2800" b="1" dirty="0" smtClean="0"/>
              <a:t>THEORETICAL GROUNDS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66124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s-ES" sz="2000" dirty="0" err="1" smtClean="0"/>
              <a:t>The</a:t>
            </a:r>
            <a:r>
              <a:rPr lang="es-ES" sz="2000" dirty="0" smtClean="0"/>
              <a:t> audiovisual </a:t>
            </a:r>
            <a:r>
              <a:rPr lang="es-ES" sz="2000" dirty="0" err="1" smtClean="0"/>
              <a:t>text</a:t>
            </a:r>
            <a:r>
              <a:rPr lang="es-ES" sz="2000" dirty="0" smtClean="0"/>
              <a:t> </a:t>
            </a:r>
            <a:r>
              <a:rPr lang="es-ES" sz="2000" dirty="0" err="1" smtClean="0"/>
              <a:t>from</a:t>
            </a:r>
            <a:r>
              <a:rPr lang="es-ES" sz="2000" dirty="0" smtClean="0"/>
              <a:t> a </a:t>
            </a:r>
            <a:r>
              <a:rPr lang="es-ES" sz="2000" dirty="0" err="1" smtClean="0"/>
              <a:t>translation</a:t>
            </a:r>
            <a:r>
              <a:rPr lang="es-ES" sz="2000" dirty="0" smtClean="0"/>
              <a:t> </a:t>
            </a:r>
            <a:r>
              <a:rPr lang="es-ES" sz="2000" dirty="0" err="1" smtClean="0"/>
              <a:t>viewpoint</a:t>
            </a:r>
            <a:r>
              <a:rPr lang="es-ES" sz="2000" dirty="0" smtClean="0"/>
              <a:t> (</a:t>
            </a:r>
            <a:r>
              <a:rPr lang="es-ES" sz="2000" dirty="0" err="1" smtClean="0"/>
              <a:t>Zabalbeascoa</a:t>
            </a:r>
            <a:r>
              <a:rPr lang="es-ES" sz="2000" dirty="0" smtClean="0"/>
              <a:t>, </a:t>
            </a:r>
            <a:r>
              <a:rPr lang="es-ES" sz="2000" dirty="0" err="1" smtClean="0"/>
              <a:t>Sokoli</a:t>
            </a:r>
            <a:r>
              <a:rPr lang="es-ES" sz="2000" dirty="0" smtClean="0"/>
              <a:t>, </a:t>
            </a:r>
            <a:r>
              <a:rPr lang="es-ES" sz="2000" dirty="0" err="1" smtClean="0"/>
              <a:t>Luyken</a:t>
            </a:r>
            <a:r>
              <a:rPr lang="es-ES" sz="2000" dirty="0" smtClean="0"/>
              <a:t> et al., </a:t>
            </a:r>
            <a:r>
              <a:rPr lang="es-ES" sz="2000" dirty="0" err="1" smtClean="0"/>
              <a:t>Bartrina</a:t>
            </a:r>
            <a:r>
              <a:rPr lang="es-ES" sz="2000" dirty="0" smtClean="0"/>
              <a:t>, Zhang… </a:t>
            </a:r>
            <a:r>
              <a:rPr lang="es-ES" sz="2000" dirty="0" err="1" smtClean="0"/>
              <a:t>based</a:t>
            </a:r>
            <a:r>
              <a:rPr lang="es-ES" sz="2000" dirty="0" smtClean="0"/>
              <a:t> </a:t>
            </a:r>
            <a:r>
              <a:rPr lang="es-ES" sz="2000" dirty="0" err="1" smtClean="0"/>
              <a:t>on</a:t>
            </a:r>
            <a:r>
              <a:rPr lang="es-ES" sz="2000" dirty="0" smtClean="0"/>
              <a:t> Film </a:t>
            </a:r>
            <a:r>
              <a:rPr lang="es-ES" sz="2000" dirty="0" err="1" smtClean="0"/>
              <a:t>Studies</a:t>
            </a:r>
            <a:r>
              <a:rPr lang="es-ES" sz="2000" dirty="0" smtClean="0"/>
              <a:t> &amp; </a:t>
            </a:r>
            <a:r>
              <a:rPr lang="es-ES" sz="2000" dirty="0" err="1" smtClean="0"/>
              <a:t>Semiotics</a:t>
            </a:r>
            <a:r>
              <a:rPr lang="es-ES" sz="2000" dirty="0" smtClean="0"/>
              <a:t>)</a:t>
            </a:r>
          </a:p>
          <a:p>
            <a:pPr eaLnBrk="1" hangingPunct="1">
              <a:buFont typeface="Wingdings" pitchFamily="2" charset="2"/>
              <a:buChar char="Ø"/>
            </a:pPr>
            <a:endParaRPr lang="es-ES" sz="1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s-ES" sz="2000" dirty="0" err="1" smtClean="0"/>
              <a:t>Characteristics</a:t>
            </a:r>
            <a:r>
              <a:rPr lang="es-ES" sz="2000" dirty="0" smtClean="0"/>
              <a:t> and </a:t>
            </a:r>
            <a:r>
              <a:rPr lang="es-ES" sz="2000" dirty="0" err="1" smtClean="0"/>
              <a:t>ubication</a:t>
            </a:r>
            <a:r>
              <a:rPr lang="es-ES" sz="2000" dirty="0" smtClean="0"/>
              <a:t> of AVT in TS (</a:t>
            </a:r>
            <a:r>
              <a:rPr lang="es-ES" sz="2000" dirty="0" err="1" smtClean="0"/>
              <a:t>Reiss</a:t>
            </a:r>
            <a:r>
              <a:rPr lang="es-ES" sz="2000" dirty="0" smtClean="0"/>
              <a:t>, </a:t>
            </a:r>
            <a:r>
              <a:rPr lang="es-ES" sz="2000" dirty="0" err="1" smtClean="0"/>
              <a:t>Bassnett</a:t>
            </a:r>
            <a:r>
              <a:rPr lang="es-ES" sz="2000" dirty="0" smtClean="0"/>
              <a:t>, </a:t>
            </a:r>
            <a:r>
              <a:rPr lang="es-ES" sz="2000" dirty="0" err="1" smtClean="0"/>
              <a:t>Snell-Hornby</a:t>
            </a:r>
            <a:r>
              <a:rPr lang="es-ES" sz="2000" dirty="0" smtClean="0"/>
              <a:t>, Hurtado, </a:t>
            </a:r>
            <a:r>
              <a:rPr lang="es-ES" sz="2000" dirty="0" err="1" smtClean="0"/>
              <a:t>Zabalbeascoa</a:t>
            </a:r>
            <a:r>
              <a:rPr lang="es-ES" sz="2000" dirty="0" smtClean="0"/>
              <a:t>, Díaz Cintas, </a:t>
            </a:r>
            <a:r>
              <a:rPr lang="es-ES" sz="2000" dirty="0" err="1" smtClean="0"/>
              <a:t>Chaume</a:t>
            </a:r>
            <a:r>
              <a:rPr lang="es-ES" sz="2000" dirty="0" smtClean="0"/>
              <a:t>, –</a:t>
            </a:r>
            <a:r>
              <a:rPr lang="es-ES" sz="2000" dirty="0" err="1" smtClean="0"/>
              <a:t>concepts</a:t>
            </a:r>
            <a:r>
              <a:rPr lang="es-ES" sz="2000" dirty="0" smtClean="0"/>
              <a:t>–…)</a:t>
            </a:r>
          </a:p>
          <a:p>
            <a:pPr eaLnBrk="1" hangingPunct="1">
              <a:buFont typeface="Wingdings" pitchFamily="2" charset="2"/>
              <a:buChar char="Ø"/>
            </a:pPr>
            <a:endParaRPr lang="es-ES" sz="1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s-ES" sz="2000" dirty="0" err="1" smtClean="0"/>
              <a:t>Research</a:t>
            </a:r>
            <a:r>
              <a:rPr lang="es-ES" sz="2000" dirty="0" smtClean="0"/>
              <a:t> </a:t>
            </a:r>
            <a:r>
              <a:rPr lang="es-ES" sz="2000" dirty="0" err="1" smtClean="0"/>
              <a:t>methodology</a:t>
            </a:r>
            <a:r>
              <a:rPr lang="es-ES" sz="2000" dirty="0" smtClean="0"/>
              <a:t> (</a:t>
            </a:r>
            <a:r>
              <a:rPr lang="es-ES" sz="2000" dirty="0" err="1" smtClean="0"/>
              <a:t>Karamitroglou</a:t>
            </a:r>
            <a:r>
              <a:rPr lang="es-ES" sz="2000" dirty="0" smtClean="0"/>
              <a:t>, </a:t>
            </a:r>
            <a:r>
              <a:rPr lang="es-ES" sz="2000" dirty="0" err="1" smtClean="0"/>
              <a:t>Lambert</a:t>
            </a:r>
            <a:r>
              <a:rPr lang="es-ES" sz="2000" dirty="0" smtClean="0"/>
              <a:t>, Díaz Cintas, Díaz Cintas and </a:t>
            </a:r>
            <a:r>
              <a:rPr lang="es-ES" sz="2000" dirty="0" err="1" smtClean="0"/>
              <a:t>Remael</a:t>
            </a:r>
            <a:r>
              <a:rPr lang="es-ES" sz="2000" dirty="0" smtClean="0"/>
              <a:t>, </a:t>
            </a:r>
            <a:r>
              <a:rPr lang="es-ES" sz="2000" dirty="0" err="1" smtClean="0"/>
              <a:t>Delabastita</a:t>
            </a:r>
            <a:r>
              <a:rPr lang="es-ES" sz="2000" dirty="0" smtClean="0"/>
              <a:t>, </a:t>
            </a:r>
            <a:r>
              <a:rPr lang="es-ES" sz="2000" dirty="0" err="1" smtClean="0"/>
              <a:t>Barambones</a:t>
            </a:r>
            <a:r>
              <a:rPr lang="es-ES" sz="2000" dirty="0" smtClean="0"/>
              <a:t>, Martí </a:t>
            </a:r>
            <a:r>
              <a:rPr lang="es-ES" sz="2000" dirty="0" err="1" smtClean="0"/>
              <a:t>Ferriol</a:t>
            </a:r>
            <a:r>
              <a:rPr lang="es-ES" sz="2000" dirty="0" smtClean="0"/>
              <a:t>, </a:t>
            </a:r>
            <a:r>
              <a:rPr lang="es-ES" sz="2000" dirty="0" err="1" smtClean="0"/>
              <a:t>Pavesi</a:t>
            </a:r>
            <a:r>
              <a:rPr lang="es-ES" sz="2000" dirty="0" smtClean="0"/>
              <a:t> &amp; </a:t>
            </a:r>
            <a:r>
              <a:rPr lang="es-ES" sz="2000" dirty="0" err="1" smtClean="0"/>
              <a:t>Freddi</a:t>
            </a:r>
            <a:r>
              <a:rPr lang="es-ES" sz="2000" dirty="0" smtClean="0"/>
              <a:t>…)</a:t>
            </a:r>
          </a:p>
          <a:p>
            <a:pPr eaLnBrk="1" hangingPunct="1">
              <a:buFont typeface="Wingdings" pitchFamily="2" charset="2"/>
              <a:buChar char="Ø"/>
            </a:pPr>
            <a:endParaRPr lang="es-ES" sz="1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s-ES" sz="2000" dirty="0" err="1" smtClean="0"/>
              <a:t>Lines</a:t>
            </a:r>
            <a:r>
              <a:rPr lang="es-ES" sz="2000" dirty="0" smtClean="0"/>
              <a:t> of </a:t>
            </a:r>
            <a:r>
              <a:rPr lang="es-ES" sz="2000" dirty="0" err="1" smtClean="0"/>
              <a:t>research</a:t>
            </a:r>
            <a:r>
              <a:rPr lang="es-ES" sz="2000" dirty="0" smtClean="0"/>
              <a:t> in AVT (Díaz Cintas, Díaz Cintas and </a:t>
            </a:r>
            <a:r>
              <a:rPr lang="es-ES" sz="2000" dirty="0" err="1" smtClean="0"/>
              <a:t>Remael</a:t>
            </a:r>
            <a:r>
              <a:rPr lang="es-ES" sz="2000" dirty="0" smtClean="0"/>
              <a:t>, </a:t>
            </a:r>
            <a:r>
              <a:rPr lang="es-ES" sz="2000" dirty="0" err="1" smtClean="0"/>
              <a:t>Bartrina</a:t>
            </a:r>
            <a:r>
              <a:rPr lang="es-ES" sz="2000" dirty="0" smtClean="0"/>
              <a:t>, Mayoral, </a:t>
            </a:r>
            <a:r>
              <a:rPr lang="es-ES" sz="2000" dirty="0" err="1" smtClean="0"/>
              <a:t>Gambier</a:t>
            </a:r>
            <a:r>
              <a:rPr lang="es-ES" sz="2000" dirty="0" smtClean="0"/>
              <a:t>, </a:t>
            </a:r>
            <a:r>
              <a:rPr lang="es-ES" sz="2000" dirty="0" err="1" smtClean="0"/>
              <a:t>Chaume</a:t>
            </a:r>
            <a:r>
              <a:rPr lang="es-ES" sz="2000" dirty="0" smtClean="0"/>
              <a:t>) and </a:t>
            </a:r>
            <a:r>
              <a:rPr lang="es-ES" sz="2000" dirty="0" err="1" smtClean="0"/>
              <a:t>present</a:t>
            </a:r>
            <a:r>
              <a:rPr lang="es-ES" sz="2000" dirty="0" smtClean="0"/>
              <a:t> </a:t>
            </a:r>
            <a:r>
              <a:rPr lang="es-ES" sz="2000" dirty="0" err="1" smtClean="0"/>
              <a:t>avenues</a:t>
            </a:r>
            <a:endParaRPr lang="es-ES" sz="2000" dirty="0" smtClean="0"/>
          </a:p>
          <a:p>
            <a:pPr eaLnBrk="1" hangingPunct="1">
              <a:buFont typeface="Wingdings" pitchFamily="2" charset="2"/>
              <a:buChar char="Ø"/>
            </a:pPr>
            <a:endParaRPr lang="es-ES" sz="1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s-ES" sz="2000" dirty="0" smtClean="0"/>
              <a:t>AVT </a:t>
            </a:r>
            <a:r>
              <a:rPr lang="es-ES" sz="2000" dirty="0" err="1" smtClean="0"/>
              <a:t>History</a:t>
            </a:r>
            <a:r>
              <a:rPr lang="es-ES" sz="2000" dirty="0" smtClean="0"/>
              <a:t> (</a:t>
            </a:r>
            <a:r>
              <a:rPr lang="es-ES" sz="2000" dirty="0" err="1" smtClean="0"/>
              <a:t>Izard</a:t>
            </a:r>
            <a:r>
              <a:rPr lang="es-ES" sz="2000" dirty="0" smtClean="0"/>
              <a:t>, </a:t>
            </a:r>
            <a:r>
              <a:rPr lang="es-ES" sz="2000" dirty="0" err="1" smtClean="0"/>
              <a:t>Ivarsson</a:t>
            </a:r>
            <a:r>
              <a:rPr lang="es-ES" sz="2000" dirty="0" smtClean="0"/>
              <a:t>, </a:t>
            </a:r>
            <a:r>
              <a:rPr lang="es-ES" sz="2000" dirty="0" err="1" smtClean="0"/>
              <a:t>Pommier</a:t>
            </a:r>
            <a:r>
              <a:rPr lang="es-ES" sz="2000" dirty="0" smtClean="0"/>
              <a:t>, </a:t>
            </a:r>
            <a:r>
              <a:rPr lang="es-ES" sz="2000" dirty="0" err="1" smtClean="0"/>
              <a:t>Gottlieb</a:t>
            </a:r>
            <a:r>
              <a:rPr lang="es-ES" sz="2000" dirty="0" smtClean="0"/>
              <a:t>, </a:t>
            </a:r>
            <a:r>
              <a:rPr lang="es-ES" sz="2000" dirty="0" err="1" smtClean="0"/>
              <a:t>Chaume</a:t>
            </a:r>
            <a:r>
              <a:rPr lang="es-ES" sz="2000" dirty="0" smtClean="0"/>
              <a:t>, Gutiérrez Lanza, </a:t>
            </a:r>
            <a:r>
              <a:rPr lang="es-ES" sz="2000" dirty="0" err="1" smtClean="0"/>
              <a:t>Vandaele</a:t>
            </a:r>
            <a:r>
              <a:rPr lang="es-ES" sz="2000" dirty="0" smtClean="0"/>
              <a:t>, </a:t>
            </a:r>
            <a:r>
              <a:rPr lang="es-ES" sz="2000" dirty="0" err="1" smtClean="0"/>
              <a:t>Barambones</a:t>
            </a:r>
            <a:r>
              <a:rPr lang="es-ES" sz="2000" dirty="0" smtClean="0"/>
              <a:t>, Díaz Cintas, Ávila, Pereira, </a:t>
            </a:r>
            <a:r>
              <a:rPr lang="es-ES" sz="2000" dirty="0" err="1" smtClean="0"/>
              <a:t>Brant</a:t>
            </a:r>
            <a:r>
              <a:rPr lang="es-ES" sz="2000" dirty="0" smtClean="0"/>
              <a:t>, </a:t>
            </a:r>
            <a:r>
              <a:rPr lang="es-ES" sz="2000" dirty="0" err="1" smtClean="0"/>
              <a:t>Marleau</a:t>
            </a:r>
            <a:r>
              <a:rPr lang="es-ES" sz="2000" dirty="0" smtClean="0"/>
              <a:t>, </a:t>
            </a:r>
            <a:r>
              <a:rPr lang="es-ES" sz="2000" dirty="0" err="1" smtClean="0"/>
              <a:t>Qian</a:t>
            </a:r>
            <a:r>
              <a:rPr lang="es-ES" sz="2000" dirty="0" smtClean="0"/>
              <a:t>, Lee, </a:t>
            </a:r>
            <a:r>
              <a:rPr lang="es-ES" sz="2000" dirty="0" err="1" smtClean="0"/>
              <a:t>Viviani</a:t>
            </a:r>
            <a:r>
              <a:rPr lang="es-ES" sz="2000" dirty="0" smtClean="0"/>
              <a:t>, </a:t>
            </a:r>
            <a:r>
              <a:rPr lang="es-ES" sz="2000" dirty="0" err="1" smtClean="0"/>
              <a:t>Pruys</a:t>
            </a:r>
            <a:r>
              <a:rPr lang="es-ES" sz="2000" dirty="0" smtClean="0"/>
              <a:t>, …)</a:t>
            </a:r>
          </a:p>
          <a:p>
            <a:pPr eaLnBrk="1" hangingPunct="1">
              <a:buFont typeface="Wingdings" pitchFamily="2" charset="2"/>
              <a:buChar char="Ø"/>
            </a:pPr>
            <a:endParaRPr lang="es-ES" sz="1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s-ES" sz="2000" dirty="0" smtClean="0"/>
              <a:t>Audiovisual </a:t>
            </a:r>
            <a:r>
              <a:rPr lang="es-ES" sz="2000" dirty="0" err="1" smtClean="0"/>
              <a:t>landscapes</a:t>
            </a:r>
            <a:r>
              <a:rPr lang="es-ES" sz="2000" dirty="0" smtClean="0"/>
              <a:t> (</a:t>
            </a:r>
            <a:r>
              <a:rPr lang="es-ES" sz="2000" dirty="0" err="1" smtClean="0"/>
              <a:t>Gambier</a:t>
            </a:r>
            <a:r>
              <a:rPr lang="es-ES" sz="2000" dirty="0" smtClean="0"/>
              <a:t>, </a:t>
            </a:r>
            <a:r>
              <a:rPr lang="es-ES" sz="2000" dirty="0" err="1" smtClean="0"/>
              <a:t>Luyken</a:t>
            </a:r>
            <a:r>
              <a:rPr lang="es-ES" sz="2000" dirty="0" smtClean="0"/>
              <a:t>), </a:t>
            </a:r>
            <a:r>
              <a:rPr lang="es-ES" sz="2000" dirty="0" err="1" smtClean="0"/>
              <a:t>practices</a:t>
            </a:r>
            <a:r>
              <a:rPr lang="es-ES" sz="2000" dirty="0" smtClean="0"/>
              <a:t> in </a:t>
            </a:r>
            <a:r>
              <a:rPr lang="es-ES" sz="2000" dirty="0" err="1" smtClean="0"/>
              <a:t>other</a:t>
            </a:r>
            <a:r>
              <a:rPr lang="es-ES" sz="2000" dirty="0" smtClean="0"/>
              <a:t> </a:t>
            </a:r>
            <a:r>
              <a:rPr lang="es-ES" sz="2000" dirty="0" err="1" smtClean="0"/>
              <a:t>countries</a:t>
            </a:r>
            <a:r>
              <a:rPr lang="es-ES" sz="2000" dirty="0" smtClean="0"/>
              <a:t> and audiovisual </a:t>
            </a:r>
            <a:r>
              <a:rPr lang="es-ES" sz="2000" dirty="0" err="1" smtClean="0"/>
              <a:t>cartographies</a:t>
            </a:r>
            <a:r>
              <a:rPr lang="es-ES" sz="2000" dirty="0" smtClean="0"/>
              <a:t> (</a:t>
            </a:r>
            <a:r>
              <a:rPr lang="es-ES" sz="2000" dirty="0" err="1" smtClean="0"/>
              <a:t>Barambones</a:t>
            </a:r>
            <a:r>
              <a:rPr lang="es-ES" sz="2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z="2800" b="1" dirty="0" smtClean="0"/>
              <a:t>Professional </a:t>
            </a:r>
            <a:r>
              <a:rPr lang="es-ES" sz="2800" b="1" dirty="0" err="1" smtClean="0"/>
              <a:t>approaches</a:t>
            </a:r>
            <a:endParaRPr lang="es-ES" sz="28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052736"/>
            <a:ext cx="8229600" cy="56166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400" dirty="0" err="1" smtClean="0">
                <a:solidFill>
                  <a:schemeClr val="tx1"/>
                </a:solidFill>
              </a:rPr>
              <a:t>Description</a:t>
            </a:r>
            <a:r>
              <a:rPr lang="es-ES" sz="2400" dirty="0" smtClean="0">
                <a:solidFill>
                  <a:schemeClr val="tx1"/>
                </a:solidFill>
              </a:rPr>
              <a:t> of </a:t>
            </a:r>
            <a:r>
              <a:rPr lang="es-ES" sz="2400" dirty="0" err="1" smtClean="0">
                <a:solidFill>
                  <a:schemeClr val="tx1"/>
                </a:solidFill>
              </a:rPr>
              <a:t>professional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issues</a:t>
            </a:r>
            <a:r>
              <a:rPr lang="es-ES" sz="2400" dirty="0" smtClean="0">
                <a:solidFill>
                  <a:schemeClr val="tx1"/>
                </a:solidFill>
              </a:rPr>
              <a:t> (legal </a:t>
            </a:r>
            <a:r>
              <a:rPr lang="es-ES" sz="2400" dirty="0" err="1" smtClean="0">
                <a:solidFill>
                  <a:schemeClr val="tx1"/>
                </a:solidFill>
              </a:rPr>
              <a:t>aspects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rates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deontology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market</a:t>
            </a:r>
            <a:r>
              <a:rPr lang="es-ES" sz="2400" dirty="0" smtClean="0">
                <a:solidFill>
                  <a:schemeClr val="tx1"/>
                </a:solidFill>
              </a:rPr>
              <a:t>, industrial </a:t>
            </a:r>
            <a:r>
              <a:rPr lang="es-ES" sz="2400" dirty="0" err="1" smtClean="0">
                <a:solidFill>
                  <a:schemeClr val="tx1"/>
                </a:solidFill>
              </a:rPr>
              <a:t>process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agents</a:t>
            </a:r>
            <a:r>
              <a:rPr lang="es-ES" sz="2400" dirty="0" smtClean="0">
                <a:solidFill>
                  <a:schemeClr val="tx1"/>
                </a:solidFill>
              </a:rPr>
              <a:t>…)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s-E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400" dirty="0" err="1" smtClean="0">
                <a:solidFill>
                  <a:schemeClr val="tx1"/>
                </a:solidFill>
              </a:rPr>
              <a:t>Description</a:t>
            </a:r>
            <a:r>
              <a:rPr lang="es-ES" sz="2400" dirty="0" smtClean="0">
                <a:solidFill>
                  <a:schemeClr val="tx1"/>
                </a:solidFill>
              </a:rPr>
              <a:t> of </a:t>
            </a:r>
            <a:r>
              <a:rPr lang="es-ES" sz="2400" dirty="0" err="1" smtClean="0">
                <a:solidFill>
                  <a:schemeClr val="tx1"/>
                </a:solidFill>
              </a:rPr>
              <a:t>translation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process</a:t>
            </a:r>
            <a:r>
              <a:rPr lang="es-ES" sz="2400" dirty="0" smtClean="0">
                <a:solidFill>
                  <a:schemeClr val="tx1"/>
                </a:solidFill>
              </a:rPr>
              <a:t> (</a:t>
            </a:r>
            <a:r>
              <a:rPr lang="es-ES" sz="2400" dirty="0" err="1" smtClean="0">
                <a:solidFill>
                  <a:schemeClr val="tx1"/>
                </a:solidFill>
              </a:rPr>
              <a:t>translation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lip-synching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take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segmentation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insertion</a:t>
            </a:r>
            <a:r>
              <a:rPr lang="es-ES" sz="2400" dirty="0" smtClean="0">
                <a:solidFill>
                  <a:schemeClr val="tx1"/>
                </a:solidFill>
              </a:rPr>
              <a:t> of </a:t>
            </a:r>
            <a:r>
              <a:rPr lang="es-ES" sz="2400" dirty="0" err="1" smtClean="0">
                <a:solidFill>
                  <a:schemeClr val="tx1"/>
                </a:solidFill>
              </a:rPr>
              <a:t>dubbing</a:t>
            </a:r>
            <a:r>
              <a:rPr lang="es-ES" sz="2400" dirty="0" smtClean="0">
                <a:solidFill>
                  <a:schemeClr val="tx1"/>
                </a:solidFill>
              </a:rPr>
              <a:t> symbols, </a:t>
            </a:r>
            <a:r>
              <a:rPr lang="es-ES" sz="2400" dirty="0" err="1" smtClean="0">
                <a:solidFill>
                  <a:schemeClr val="tx1"/>
                </a:solidFill>
              </a:rPr>
              <a:t>imitation</a:t>
            </a:r>
            <a:r>
              <a:rPr lang="es-ES" sz="2400" dirty="0" smtClean="0">
                <a:solidFill>
                  <a:schemeClr val="tx1"/>
                </a:solidFill>
              </a:rPr>
              <a:t> of oral </a:t>
            </a:r>
            <a:r>
              <a:rPr lang="es-ES" sz="2400" dirty="0" err="1" smtClean="0">
                <a:solidFill>
                  <a:schemeClr val="tx1"/>
                </a:solidFill>
              </a:rPr>
              <a:t>discourse</a:t>
            </a:r>
            <a:r>
              <a:rPr lang="es-ES" sz="2400" dirty="0" smtClean="0">
                <a:solidFill>
                  <a:schemeClr val="tx1"/>
                </a:solidFill>
              </a:rPr>
              <a:t>…)</a:t>
            </a:r>
          </a:p>
          <a:p>
            <a:pPr lvl="1">
              <a:buClr>
                <a:srgbClr val="008000"/>
              </a:buClr>
              <a:buBlip>
                <a:blip r:embed="rId2"/>
              </a:buBlip>
            </a:pPr>
            <a:r>
              <a:rPr lang="es-ES" sz="1600" dirty="0" smtClean="0">
                <a:solidFill>
                  <a:schemeClr val="tx1"/>
                </a:solidFill>
              </a:rPr>
              <a:t>Hesse-</a:t>
            </a:r>
            <a:r>
              <a:rPr lang="es-ES" sz="1600" dirty="0" err="1" smtClean="0">
                <a:solidFill>
                  <a:schemeClr val="tx1"/>
                </a:solidFill>
              </a:rPr>
              <a:t>Quack</a:t>
            </a:r>
            <a:r>
              <a:rPr lang="es-ES" sz="1600" dirty="0" smtClean="0">
                <a:solidFill>
                  <a:schemeClr val="tx1"/>
                </a:solidFill>
              </a:rPr>
              <a:t>, 1969; </a:t>
            </a:r>
            <a:r>
              <a:rPr lang="es-ES" sz="1600" dirty="0" err="1" smtClean="0">
                <a:solidFill>
                  <a:schemeClr val="tx1"/>
                </a:solidFill>
              </a:rPr>
              <a:t>Fodor</a:t>
            </a:r>
            <a:r>
              <a:rPr lang="es-ES" sz="1600" dirty="0" smtClean="0">
                <a:solidFill>
                  <a:schemeClr val="tx1"/>
                </a:solidFill>
              </a:rPr>
              <a:t>, 1976; </a:t>
            </a:r>
            <a:r>
              <a:rPr lang="en-GB" sz="1600" dirty="0" err="1" smtClean="0">
                <a:solidFill>
                  <a:schemeClr val="tx1"/>
                </a:solidFill>
              </a:rPr>
              <a:t>Pommier</a:t>
            </a:r>
            <a:r>
              <a:rPr lang="en-GB" sz="1600" dirty="0" smtClean="0">
                <a:solidFill>
                  <a:schemeClr val="tx1"/>
                </a:solidFill>
              </a:rPr>
              <a:t>, 1988; </a:t>
            </a:r>
            <a:r>
              <a:rPr lang="en-GB" sz="1600" dirty="0" err="1" smtClean="0">
                <a:solidFill>
                  <a:schemeClr val="tx1"/>
                </a:solidFill>
              </a:rPr>
              <a:t>Luyken</a:t>
            </a:r>
            <a:r>
              <a:rPr lang="en-GB" sz="1600" dirty="0" smtClean="0">
                <a:solidFill>
                  <a:schemeClr val="tx1"/>
                </a:solidFill>
              </a:rPr>
              <a:t> et al. 1991, Whitman-</a:t>
            </a:r>
            <a:r>
              <a:rPr lang="en-GB" sz="1600" dirty="0" err="1" smtClean="0">
                <a:solidFill>
                  <a:schemeClr val="tx1"/>
                </a:solidFill>
              </a:rPr>
              <a:t>Linsen</a:t>
            </a:r>
            <a:r>
              <a:rPr lang="en-GB" sz="1600" dirty="0" smtClean="0">
                <a:solidFill>
                  <a:schemeClr val="tx1"/>
                </a:solidFill>
              </a:rPr>
              <a:t>, 1992; </a:t>
            </a:r>
            <a:r>
              <a:rPr lang="en-GB" sz="1600" dirty="0" err="1" smtClean="0">
                <a:solidFill>
                  <a:schemeClr val="tx1"/>
                </a:solidFill>
              </a:rPr>
              <a:t>Agost</a:t>
            </a:r>
            <a:r>
              <a:rPr lang="en-GB" sz="1600" dirty="0" smtClean="0">
                <a:solidFill>
                  <a:schemeClr val="tx1"/>
                </a:solidFill>
              </a:rPr>
              <a:t>, 1999; </a:t>
            </a:r>
            <a:r>
              <a:rPr lang="en-GB" sz="1600" dirty="0" err="1" smtClean="0">
                <a:solidFill>
                  <a:schemeClr val="tx1"/>
                </a:solidFill>
              </a:rPr>
              <a:t>Chaves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García</a:t>
            </a:r>
            <a:r>
              <a:rPr lang="en-GB" sz="1600" dirty="0" smtClean="0">
                <a:solidFill>
                  <a:schemeClr val="tx1"/>
                </a:solidFill>
              </a:rPr>
              <a:t>, 2000; </a:t>
            </a:r>
            <a:r>
              <a:rPr lang="en-GB" sz="1600" dirty="0" err="1" smtClean="0">
                <a:solidFill>
                  <a:schemeClr val="tx1"/>
                </a:solidFill>
              </a:rPr>
              <a:t>Paolinelli</a:t>
            </a:r>
            <a:r>
              <a:rPr lang="en-GB" sz="1600" dirty="0" smtClean="0">
                <a:solidFill>
                  <a:schemeClr val="tx1"/>
                </a:solidFill>
              </a:rPr>
              <a:t> &amp; Di </a:t>
            </a:r>
            <a:r>
              <a:rPr lang="en-GB" sz="1600" dirty="0" err="1" smtClean="0">
                <a:solidFill>
                  <a:schemeClr val="tx1"/>
                </a:solidFill>
              </a:rPr>
              <a:t>Fortunato</a:t>
            </a:r>
            <a:r>
              <a:rPr lang="en-GB" sz="1600" dirty="0" smtClean="0">
                <a:solidFill>
                  <a:schemeClr val="tx1"/>
                </a:solidFill>
              </a:rPr>
              <a:t>, 2005; </a:t>
            </a:r>
            <a:r>
              <a:rPr lang="en-GB" sz="1600" dirty="0" err="1" smtClean="0">
                <a:solidFill>
                  <a:schemeClr val="tx1"/>
                </a:solidFill>
              </a:rPr>
              <a:t>Spadafora</a:t>
            </a:r>
            <a:r>
              <a:rPr lang="en-GB" sz="1600" dirty="0" smtClean="0">
                <a:solidFill>
                  <a:schemeClr val="tx1"/>
                </a:solidFill>
              </a:rPr>
              <a:t>, 2007; </a:t>
            </a:r>
            <a:r>
              <a:rPr lang="en-GB" sz="1600" dirty="0" err="1" smtClean="0">
                <a:solidFill>
                  <a:schemeClr val="tx1"/>
                </a:solidFill>
              </a:rPr>
              <a:t>Jüngst</a:t>
            </a:r>
            <a:r>
              <a:rPr lang="en-GB" sz="1600" dirty="0" smtClean="0">
                <a:solidFill>
                  <a:schemeClr val="tx1"/>
                </a:solidFill>
              </a:rPr>
              <a:t>, 2010;</a:t>
            </a:r>
            <a:endParaRPr lang="es-E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400" dirty="0" err="1" smtClean="0">
                <a:solidFill>
                  <a:schemeClr val="tx1"/>
                </a:solidFill>
              </a:rPr>
              <a:t>Description</a:t>
            </a:r>
            <a:r>
              <a:rPr lang="es-ES" sz="2400" dirty="0" smtClean="0">
                <a:solidFill>
                  <a:schemeClr val="tx1"/>
                </a:solidFill>
              </a:rPr>
              <a:t> of </a:t>
            </a:r>
            <a:r>
              <a:rPr lang="es-ES" sz="2400" dirty="0" err="1" smtClean="0">
                <a:solidFill>
                  <a:schemeClr val="tx1"/>
                </a:solidFill>
              </a:rPr>
              <a:t>other</a:t>
            </a:r>
            <a:r>
              <a:rPr lang="es-ES" sz="2400" dirty="0" smtClean="0">
                <a:solidFill>
                  <a:schemeClr val="tx1"/>
                </a:solidFill>
              </a:rPr>
              <a:t> revoicing </a:t>
            </a:r>
            <a:r>
              <a:rPr lang="es-ES" sz="2400" dirty="0" err="1" smtClean="0">
                <a:solidFill>
                  <a:schemeClr val="tx1"/>
                </a:solidFill>
              </a:rPr>
              <a:t>types</a:t>
            </a:r>
            <a:r>
              <a:rPr lang="es-ES" sz="2400" dirty="0" smtClean="0">
                <a:solidFill>
                  <a:schemeClr val="tx1"/>
                </a:solidFill>
              </a:rPr>
              <a:t> (voice-over –</a:t>
            </a:r>
            <a:r>
              <a:rPr lang="es-ES" sz="2400" dirty="0" err="1" smtClean="0">
                <a:solidFill>
                  <a:schemeClr val="tx1"/>
                </a:solidFill>
              </a:rPr>
              <a:t>Orero</a:t>
            </a:r>
            <a:r>
              <a:rPr lang="es-ES" sz="2400" dirty="0" smtClean="0">
                <a:solidFill>
                  <a:schemeClr val="tx1"/>
                </a:solidFill>
              </a:rPr>
              <a:t> et al., Franco, Espasa, Wright and </a:t>
            </a:r>
            <a:r>
              <a:rPr lang="es-ES" sz="2400" dirty="0" err="1" smtClean="0">
                <a:solidFill>
                  <a:schemeClr val="tx1"/>
                </a:solidFill>
              </a:rPr>
              <a:t>Lallo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Kotelecka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Rebosz</a:t>
            </a:r>
            <a:r>
              <a:rPr lang="es-ES" sz="2400" dirty="0" smtClean="0">
                <a:solidFill>
                  <a:schemeClr val="tx1"/>
                </a:solidFill>
              </a:rPr>
              <a:t>…–, </a:t>
            </a:r>
            <a:r>
              <a:rPr lang="es-ES" sz="2400" dirty="0" err="1" smtClean="0">
                <a:solidFill>
                  <a:schemeClr val="tx1"/>
                </a:solidFill>
              </a:rPr>
              <a:t>simultaneous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interpreting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partial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dubbing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videogame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localization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audiodescription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fandubbing</a:t>
            </a:r>
            <a:r>
              <a:rPr lang="es-ES" sz="2400" dirty="0" err="1" smtClean="0">
                <a:solidFill>
                  <a:schemeClr val="tx1"/>
                </a:solidFill>
                <a:sym typeface="Wingdings" pitchFamily="2" charset="2"/>
              </a:rPr>
              <a:t>crowdsourcing</a:t>
            </a:r>
            <a:endParaRPr lang="es-E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r" eaLnBrk="1" hangingPunct="1">
              <a:lnSpc>
                <a:spcPct val="80000"/>
              </a:lnSpc>
              <a:buNone/>
            </a:pPr>
            <a:r>
              <a:rPr lang="ca-ES" sz="2400" u="sng" dirty="0" smtClean="0">
                <a:solidFill>
                  <a:schemeClr val="tx1"/>
                </a:solidFill>
              </a:rPr>
              <a:t>...and </a:t>
            </a:r>
            <a:r>
              <a:rPr lang="ca-ES" sz="2400" u="sng" dirty="0" err="1" smtClean="0">
                <a:solidFill>
                  <a:schemeClr val="tx1"/>
                </a:solidFill>
              </a:rPr>
              <a:t>yet</a:t>
            </a:r>
            <a:r>
              <a:rPr lang="ca-ES" sz="2400" u="sng" dirty="0" smtClean="0">
                <a:solidFill>
                  <a:schemeClr val="tx1"/>
                </a:solidFill>
              </a:rPr>
              <a:t> to </a:t>
            </a:r>
            <a:r>
              <a:rPr lang="ca-ES" sz="2400" u="sng" dirty="0" err="1" smtClean="0">
                <a:solidFill>
                  <a:schemeClr val="tx1"/>
                </a:solidFill>
              </a:rPr>
              <a:t>explore</a:t>
            </a:r>
            <a:r>
              <a:rPr lang="ca-ES" sz="2400" u="sng" dirty="0" smtClean="0">
                <a:solidFill>
                  <a:schemeClr val="tx1"/>
                </a:solidFill>
              </a:rPr>
              <a:t> in </a:t>
            </a:r>
            <a:r>
              <a:rPr lang="ca-ES" sz="2400" u="sng" dirty="0" err="1" smtClean="0">
                <a:solidFill>
                  <a:schemeClr val="tx1"/>
                </a:solidFill>
              </a:rPr>
              <a:t>dubbing</a:t>
            </a:r>
            <a:endParaRPr lang="es-ES" sz="2400" u="sng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ca-E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a-ES" sz="2400" dirty="0" err="1" smtClean="0">
                <a:solidFill>
                  <a:schemeClr val="tx1"/>
                </a:solidFill>
              </a:rPr>
              <a:t>Technology</a:t>
            </a:r>
            <a:r>
              <a:rPr lang="ca-ES" sz="2400" dirty="0" smtClean="0">
                <a:solidFill>
                  <a:schemeClr val="tx1"/>
                </a:solidFill>
              </a:rPr>
              <a:t> </a:t>
            </a:r>
            <a:r>
              <a:rPr lang="ca-ES" sz="2400" dirty="0" smtClean="0">
                <a:solidFill>
                  <a:schemeClr val="tx1"/>
                </a:solidFill>
              </a:rPr>
              <a:t>and new </a:t>
            </a:r>
            <a:r>
              <a:rPr lang="ca-ES" sz="2400" dirty="0" err="1" smtClean="0">
                <a:solidFill>
                  <a:schemeClr val="tx1"/>
                </a:solidFill>
              </a:rPr>
              <a:t>tools</a:t>
            </a:r>
            <a:r>
              <a:rPr lang="ca-ES" sz="2400" dirty="0" smtClean="0">
                <a:solidFill>
                  <a:schemeClr val="tx1"/>
                </a:solidFill>
              </a:rPr>
              <a:t>: 3D, 4D, memory </a:t>
            </a:r>
            <a:r>
              <a:rPr lang="ca-ES" sz="2400" dirty="0" err="1" smtClean="0">
                <a:solidFill>
                  <a:schemeClr val="tx1"/>
                </a:solidFill>
              </a:rPr>
              <a:t>tools</a:t>
            </a:r>
            <a:r>
              <a:rPr lang="ca-ES" sz="2400" dirty="0" smtClean="0">
                <a:solidFill>
                  <a:schemeClr val="tx1"/>
                </a:solidFill>
              </a:rPr>
              <a:t>, </a:t>
            </a:r>
            <a:r>
              <a:rPr lang="ca-ES" sz="2400" dirty="0" err="1" smtClean="0">
                <a:solidFill>
                  <a:schemeClr val="tx1"/>
                </a:solidFill>
              </a:rPr>
              <a:t>automat</a:t>
            </a:r>
            <a:endParaRPr lang="es-E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tx1"/>
                </a:solidFill>
              </a:rPr>
              <a:t>New </a:t>
            </a:r>
            <a:r>
              <a:rPr lang="es-ES" sz="2400" dirty="0" err="1" smtClean="0">
                <a:solidFill>
                  <a:schemeClr val="tx1"/>
                </a:solidFill>
              </a:rPr>
              <a:t>formats</a:t>
            </a:r>
            <a:r>
              <a:rPr lang="es-ES" sz="2400" dirty="0" smtClean="0">
                <a:solidFill>
                  <a:schemeClr val="tx1"/>
                </a:solidFill>
              </a:rPr>
              <a:t> and audiovisual </a:t>
            </a:r>
            <a:r>
              <a:rPr lang="es-ES" sz="2400" dirty="0" err="1" smtClean="0">
                <a:solidFill>
                  <a:schemeClr val="tx1"/>
                </a:solidFill>
              </a:rPr>
              <a:t>genres</a:t>
            </a:r>
            <a:r>
              <a:rPr lang="es-ES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s-ES" sz="2400" dirty="0" err="1" smtClean="0">
                <a:solidFill>
                  <a:schemeClr val="tx1"/>
                </a:solidFill>
                <a:sym typeface="Wingdings" pitchFamily="2" charset="2"/>
              </a:rPr>
              <a:t>the</a:t>
            </a:r>
            <a:r>
              <a:rPr lang="es-ES" sz="2400" dirty="0" smtClean="0">
                <a:solidFill>
                  <a:schemeClr val="tx1"/>
                </a:solidFill>
                <a:sym typeface="Wingdings" pitchFamily="2" charset="2"/>
              </a:rPr>
              <a:t> role of </a:t>
            </a:r>
            <a:r>
              <a:rPr lang="es-ES" sz="2400" dirty="0" err="1" smtClean="0">
                <a:solidFill>
                  <a:schemeClr val="tx1"/>
                </a:solidFill>
                <a:sym typeface="Wingdings" pitchFamily="2" charset="2"/>
              </a:rPr>
              <a:t>dubbing</a:t>
            </a:r>
            <a:endParaRPr lang="es-E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z="2800" b="1" dirty="0" smtClean="0"/>
              <a:t>FOCUSED ON THE SOURCE TEXT</a:t>
            </a:r>
            <a:br>
              <a:rPr lang="es-ES" sz="2800" b="1" dirty="0" smtClean="0"/>
            </a:br>
            <a:r>
              <a:rPr lang="es-ES" sz="2800" b="1" dirty="0" smtClean="0"/>
              <a:t>(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process</a:t>
            </a:r>
            <a:r>
              <a:rPr lang="es-ES" sz="2800" b="1" dirty="0" smtClean="0"/>
              <a:t> of </a:t>
            </a:r>
            <a:r>
              <a:rPr lang="es-ES" sz="2800" b="1" dirty="0" err="1" smtClean="0"/>
              <a:t>translation</a:t>
            </a:r>
            <a:r>
              <a:rPr lang="es-ES" sz="2800" b="1" dirty="0" smtClean="0"/>
              <a:t>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504056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Constraints (Titford, Mayoral, </a:t>
            </a:r>
            <a:r>
              <a:rPr lang="en-US" sz="2800" dirty="0" err="1" smtClean="0"/>
              <a:t>Zabalbeascoa</a:t>
            </a:r>
            <a:r>
              <a:rPr lang="en-US" sz="2800" dirty="0" smtClean="0"/>
              <a:t>, </a:t>
            </a:r>
            <a:r>
              <a:rPr lang="en-US" sz="2800" dirty="0" err="1" smtClean="0"/>
              <a:t>Martí</a:t>
            </a:r>
            <a:r>
              <a:rPr lang="en-US" sz="2800" dirty="0" smtClean="0"/>
              <a:t> </a:t>
            </a:r>
            <a:r>
              <a:rPr lang="en-US" sz="2800" dirty="0" err="1" smtClean="0"/>
              <a:t>Ferriol</a:t>
            </a:r>
            <a:r>
              <a:rPr lang="en-US" sz="2800" dirty="0" smtClean="0"/>
              <a:t>…)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Audiovisual Genres (</a:t>
            </a:r>
            <a:r>
              <a:rPr lang="en-US" sz="2800" dirty="0" err="1" smtClean="0"/>
              <a:t>Agost</a:t>
            </a:r>
            <a:r>
              <a:rPr lang="en-US" sz="2800" dirty="0" smtClean="0"/>
              <a:t>, </a:t>
            </a:r>
            <a:r>
              <a:rPr lang="en-US" sz="2800" dirty="0" err="1" smtClean="0"/>
              <a:t>Luyken</a:t>
            </a:r>
            <a:r>
              <a:rPr lang="en-US" sz="2800" dirty="0" smtClean="0"/>
              <a:t>, </a:t>
            </a:r>
            <a:r>
              <a:rPr lang="en-US" sz="2800" dirty="0" err="1" smtClean="0"/>
              <a:t>Espasa</a:t>
            </a:r>
            <a:r>
              <a:rPr lang="en-US" sz="2800" dirty="0" smtClean="0"/>
              <a:t>, Franco)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Pragmatic and discursive approaches (Romero-Fresco, </a:t>
            </a:r>
            <a:r>
              <a:rPr lang="en-US" sz="2800" dirty="0" err="1" smtClean="0"/>
              <a:t>Pavesi</a:t>
            </a:r>
            <a:r>
              <a:rPr lang="en-US" sz="2800" dirty="0" smtClean="0"/>
              <a:t>, </a:t>
            </a:r>
            <a:r>
              <a:rPr lang="en-US" sz="2800" dirty="0" err="1" smtClean="0"/>
              <a:t>Baumgarten</a:t>
            </a:r>
            <a:r>
              <a:rPr lang="en-US" sz="2800" dirty="0" smtClean="0"/>
              <a:t>, </a:t>
            </a:r>
            <a:r>
              <a:rPr lang="en-US" sz="2800" dirty="0" err="1" smtClean="0"/>
              <a:t>Martínez</a:t>
            </a:r>
            <a:r>
              <a:rPr lang="en-US" sz="2800" dirty="0" smtClean="0"/>
              <a:t> Sierra, </a:t>
            </a:r>
            <a:r>
              <a:rPr lang="en-US" sz="2800" dirty="0" err="1" smtClean="0"/>
              <a:t>Richart</a:t>
            </a:r>
            <a:r>
              <a:rPr lang="en-US" sz="2800" dirty="0" smtClean="0"/>
              <a:t>, </a:t>
            </a:r>
            <a:r>
              <a:rPr lang="en-US" sz="2800" dirty="0" err="1" smtClean="0"/>
              <a:t>Baños</a:t>
            </a:r>
            <a:r>
              <a:rPr lang="en-US" sz="2800" dirty="0" smtClean="0"/>
              <a:t>, Romero-Ramos)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Prescriptive and contrastive approaches (focused on ‘bad’ translations, translation problems, </a:t>
            </a:r>
            <a:r>
              <a:rPr lang="en-US" sz="2800" dirty="0" err="1" smtClean="0"/>
              <a:t>Alcandre</a:t>
            </a:r>
            <a:r>
              <a:rPr lang="en-US" sz="2800" dirty="0" smtClean="0"/>
              <a:t>, </a:t>
            </a:r>
            <a:r>
              <a:rPr lang="en-US" sz="2800" dirty="0" err="1" smtClean="0"/>
              <a:t>Gómez</a:t>
            </a:r>
            <a:r>
              <a:rPr lang="en-US" sz="2800" dirty="0" smtClean="0"/>
              <a:t> </a:t>
            </a:r>
            <a:r>
              <a:rPr lang="en-US" sz="2800" dirty="0" err="1" smtClean="0"/>
              <a:t>Capuz</a:t>
            </a:r>
            <a:r>
              <a:rPr lang="en-US" sz="2800" dirty="0" smtClean="0"/>
              <a:t>, </a:t>
            </a:r>
            <a:r>
              <a:rPr lang="en-US" sz="2800" dirty="0" err="1" smtClean="0"/>
              <a:t>Garcés</a:t>
            </a:r>
            <a:r>
              <a:rPr lang="en-US" sz="2800" dirty="0" smtClean="0"/>
              <a:t>, Hart, Whitman-</a:t>
            </a:r>
            <a:r>
              <a:rPr lang="en-US" sz="2800" dirty="0" err="1" smtClean="0"/>
              <a:t>Linsen</a:t>
            </a:r>
            <a:r>
              <a:rPr lang="en-US" sz="2800" dirty="0" smtClean="0"/>
              <a:t>…)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Quality standards in dubbing (moving from ST to TT): Dries, </a:t>
            </a:r>
            <a:r>
              <a:rPr lang="en-US" sz="2800" dirty="0" err="1" smtClean="0"/>
              <a:t>Chaume</a:t>
            </a:r>
            <a:r>
              <a:rPr lang="en-US" sz="2800" dirty="0" smtClean="0"/>
              <a:t>, Castro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60648"/>
            <a:ext cx="8686800" cy="10347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s-ES" sz="2800" b="1" dirty="0" err="1" smtClean="0"/>
              <a:t>Focused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on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target </a:t>
            </a:r>
            <a:r>
              <a:rPr lang="es-ES" sz="2800" b="1" dirty="0" err="1" smtClean="0"/>
              <a:t>text</a:t>
            </a: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>(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product</a:t>
            </a:r>
            <a:r>
              <a:rPr lang="es-ES" sz="2800" b="1" dirty="0" smtClean="0"/>
              <a:t> of </a:t>
            </a:r>
            <a:r>
              <a:rPr lang="es-ES" sz="2800" b="1" dirty="0" err="1" smtClean="0"/>
              <a:t>translation</a:t>
            </a:r>
            <a:r>
              <a:rPr lang="es-ES" sz="2800" b="1" dirty="0" smtClean="0"/>
              <a:t>) [1]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578850" cy="4537075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s-ES" sz="2400" dirty="0" err="1" smtClean="0">
                <a:solidFill>
                  <a:schemeClr val="tx1"/>
                </a:solidFill>
              </a:rPr>
              <a:t>Filmic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adaptations</a:t>
            </a:r>
            <a:r>
              <a:rPr lang="es-ES" sz="2400" dirty="0" smtClean="0">
                <a:solidFill>
                  <a:schemeClr val="tx1"/>
                </a:solidFill>
              </a:rPr>
              <a:t> – </a:t>
            </a:r>
            <a:r>
              <a:rPr lang="es-ES" sz="2400" dirty="0" err="1" smtClean="0">
                <a:solidFill>
                  <a:schemeClr val="tx1"/>
                </a:solidFill>
              </a:rPr>
              <a:t>from</a:t>
            </a:r>
            <a:r>
              <a:rPr lang="es-ES" sz="2400" dirty="0" smtClean="0">
                <a:solidFill>
                  <a:schemeClr val="tx1"/>
                </a:solidFill>
              </a:rPr>
              <a:t> novel </a:t>
            </a:r>
            <a:r>
              <a:rPr lang="es-ES" sz="2400" dirty="0" err="1" smtClean="0">
                <a:solidFill>
                  <a:schemeClr val="tx1"/>
                </a:solidFill>
              </a:rPr>
              <a:t>to</a:t>
            </a:r>
            <a:r>
              <a:rPr lang="es-ES" sz="2400" dirty="0" smtClean="0">
                <a:solidFill>
                  <a:schemeClr val="tx1"/>
                </a:solidFill>
              </a:rPr>
              <a:t> film – (</a:t>
            </a:r>
            <a:r>
              <a:rPr lang="es-ES" sz="2400" dirty="0" err="1" smtClean="0">
                <a:solidFill>
                  <a:schemeClr val="tx1"/>
                </a:solidFill>
              </a:rPr>
              <a:t>Cattrysse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Zatlin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Cañuelo</a:t>
            </a:r>
            <a:r>
              <a:rPr lang="es-ES" sz="2400" dirty="0" smtClean="0">
                <a:solidFill>
                  <a:schemeClr val="tx1"/>
                </a:solidFill>
              </a:rPr>
              <a:t>, Alsina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Igareda,Trasvases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smtClean="0">
                <a:solidFill>
                  <a:schemeClr val="tx1"/>
                </a:solidFill>
              </a:rPr>
              <a:t>Culturales)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AutoNum type="arabicPeriod"/>
            </a:pPr>
            <a:endParaRPr lang="es-ES" sz="10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Arial" charset="0"/>
              <a:buAutoNum type="arabicPeriod"/>
            </a:pPr>
            <a:endParaRPr lang="es-ES" sz="8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s-ES" sz="2400" dirty="0" err="1" smtClean="0">
                <a:solidFill>
                  <a:schemeClr val="tx1"/>
                </a:solidFill>
              </a:rPr>
              <a:t>Polisystemic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approaches</a:t>
            </a:r>
            <a:r>
              <a:rPr lang="es-ES" sz="2400" dirty="0" smtClean="0">
                <a:solidFill>
                  <a:schemeClr val="tx1"/>
                </a:solidFill>
              </a:rPr>
              <a:t>: </a:t>
            </a:r>
            <a:r>
              <a:rPr lang="es-ES" sz="2400" dirty="0" err="1" smtClean="0">
                <a:solidFill>
                  <a:schemeClr val="tx1"/>
                </a:solidFill>
              </a:rPr>
              <a:t>influence</a:t>
            </a:r>
            <a:r>
              <a:rPr lang="es-ES" sz="2400" dirty="0" smtClean="0">
                <a:solidFill>
                  <a:schemeClr val="tx1"/>
                </a:solidFill>
              </a:rPr>
              <a:t> of </a:t>
            </a:r>
            <a:r>
              <a:rPr lang="es-ES" sz="2400" dirty="0" err="1" smtClean="0">
                <a:solidFill>
                  <a:schemeClr val="tx1"/>
                </a:solidFill>
              </a:rPr>
              <a:t>dubbing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on</a:t>
            </a:r>
            <a:r>
              <a:rPr lang="es-ES" sz="2400" dirty="0" smtClean="0">
                <a:solidFill>
                  <a:schemeClr val="tx1"/>
                </a:solidFill>
              </a:rPr>
              <a:t> in-</a:t>
            </a:r>
            <a:r>
              <a:rPr lang="es-ES" sz="2400" dirty="0" err="1" smtClean="0">
                <a:solidFill>
                  <a:schemeClr val="tx1"/>
                </a:solidFill>
              </a:rPr>
              <a:t>house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production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on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other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dubbings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relationship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between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source</a:t>
            </a:r>
            <a:r>
              <a:rPr lang="es-ES" sz="2400" dirty="0" smtClean="0">
                <a:solidFill>
                  <a:schemeClr val="tx1"/>
                </a:solidFill>
              </a:rPr>
              <a:t> and target </a:t>
            </a:r>
            <a:r>
              <a:rPr lang="es-ES" sz="2400" dirty="0" err="1" smtClean="0">
                <a:solidFill>
                  <a:schemeClr val="tx1"/>
                </a:solidFill>
              </a:rPr>
              <a:t>cultures</a:t>
            </a:r>
            <a:r>
              <a:rPr lang="es-ES" sz="2400" dirty="0" smtClean="0">
                <a:solidFill>
                  <a:schemeClr val="tx1"/>
                </a:solidFill>
              </a:rPr>
              <a:t>, use of </a:t>
            </a:r>
            <a:r>
              <a:rPr lang="es-ES" sz="2400" dirty="0" err="1" smtClean="0">
                <a:solidFill>
                  <a:schemeClr val="tx1"/>
                </a:solidFill>
              </a:rPr>
              <a:t>dubbed</a:t>
            </a:r>
            <a:r>
              <a:rPr lang="es-ES" sz="2400" dirty="0" smtClean="0">
                <a:solidFill>
                  <a:schemeClr val="tx1"/>
                </a:solidFill>
              </a:rPr>
              <a:t> audiovisual </a:t>
            </a:r>
            <a:r>
              <a:rPr lang="es-ES" sz="2400" dirty="0" err="1" smtClean="0">
                <a:solidFill>
                  <a:schemeClr val="tx1"/>
                </a:solidFill>
              </a:rPr>
              <a:t>products</a:t>
            </a:r>
            <a:r>
              <a:rPr lang="es-ES" sz="2400" dirty="0" smtClean="0">
                <a:solidFill>
                  <a:schemeClr val="tx1"/>
                </a:solidFill>
              </a:rPr>
              <a:t> (</a:t>
            </a:r>
            <a:r>
              <a:rPr lang="es-ES" sz="2400" dirty="0" err="1" smtClean="0">
                <a:solidFill>
                  <a:schemeClr val="tx1"/>
                </a:solidFill>
              </a:rPr>
              <a:t>i.e.</a:t>
            </a:r>
            <a:r>
              <a:rPr lang="es-ES" sz="2400" dirty="0" smtClean="0">
                <a:solidFill>
                  <a:schemeClr val="tx1"/>
                </a:solidFill>
              </a:rPr>
              <a:t> TV </a:t>
            </a:r>
            <a:r>
              <a:rPr lang="es-ES" sz="2400" dirty="0" err="1" smtClean="0">
                <a:solidFill>
                  <a:schemeClr val="tx1"/>
                </a:solidFill>
              </a:rPr>
              <a:t>station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listings</a:t>
            </a:r>
            <a:r>
              <a:rPr lang="es-ES" sz="2400" dirty="0" smtClean="0">
                <a:solidFill>
                  <a:schemeClr val="tx1"/>
                </a:solidFill>
              </a:rPr>
              <a:t>, etc.), </a:t>
            </a:r>
            <a:r>
              <a:rPr lang="es-ES" sz="2400" dirty="0" err="1" smtClean="0">
                <a:solidFill>
                  <a:schemeClr val="tx1"/>
                </a:solidFill>
              </a:rPr>
              <a:t>generation</a:t>
            </a:r>
            <a:r>
              <a:rPr lang="es-ES" sz="2400" dirty="0" smtClean="0">
                <a:solidFill>
                  <a:schemeClr val="tx1"/>
                </a:solidFill>
              </a:rPr>
              <a:t> of new audiovisual </a:t>
            </a:r>
            <a:r>
              <a:rPr lang="es-ES" sz="2400" dirty="0" err="1" smtClean="0">
                <a:solidFill>
                  <a:schemeClr val="tx1"/>
                </a:solidFill>
              </a:rPr>
              <a:t>products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based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on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previous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dubbings</a:t>
            </a:r>
            <a:r>
              <a:rPr lang="es-ES" sz="2400" dirty="0" smtClean="0">
                <a:solidFill>
                  <a:schemeClr val="tx1"/>
                </a:solidFill>
              </a:rPr>
              <a:t>…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AutoNum type="arabicPeriod"/>
            </a:pPr>
            <a:endParaRPr lang="es-ES" sz="10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Arial" charset="0"/>
              <a:buAutoNum type="arabicPeriod"/>
            </a:pPr>
            <a:endParaRPr lang="es-ES" sz="800" b="1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s-ES" sz="2400" b="1" dirty="0" err="1" smtClean="0">
                <a:solidFill>
                  <a:schemeClr val="tx1"/>
                </a:solidFill>
              </a:rPr>
              <a:t>Translation</a:t>
            </a: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</a:rPr>
              <a:t>Norms</a:t>
            </a:r>
            <a:r>
              <a:rPr lang="es-ES" sz="2400" b="1" dirty="0" smtClean="0">
                <a:solidFill>
                  <a:schemeClr val="tx1"/>
                </a:solidFill>
              </a:rPr>
              <a:t> in </a:t>
            </a:r>
            <a:r>
              <a:rPr lang="es-ES" sz="2400" b="1" dirty="0" err="1" smtClean="0">
                <a:solidFill>
                  <a:schemeClr val="tx1"/>
                </a:solidFill>
              </a:rPr>
              <a:t>dubbing</a:t>
            </a: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dirty="0" smtClean="0">
                <a:solidFill>
                  <a:schemeClr val="tx1"/>
                </a:solidFill>
              </a:rPr>
              <a:t>(</a:t>
            </a:r>
            <a:r>
              <a:rPr lang="es-ES" sz="2400" dirty="0" err="1" smtClean="0">
                <a:solidFill>
                  <a:schemeClr val="tx1"/>
                </a:solidFill>
              </a:rPr>
              <a:t>from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Goris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to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Ranzato</a:t>
            </a:r>
            <a:r>
              <a:rPr lang="es-ES" sz="2400" dirty="0" smtClean="0">
                <a:solidFill>
                  <a:schemeClr val="tx1"/>
                </a:solidFill>
              </a:rPr>
              <a:t>…). </a:t>
            </a:r>
            <a:r>
              <a:rPr lang="es-ES" sz="2400" dirty="0" err="1" smtClean="0">
                <a:solidFill>
                  <a:schemeClr val="tx1"/>
                </a:solidFill>
              </a:rPr>
              <a:t>Synchronic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or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diachronic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studies</a:t>
            </a:r>
            <a:r>
              <a:rPr lang="es-ES" sz="2400" dirty="0" smtClean="0">
                <a:solidFill>
                  <a:schemeClr val="tx1"/>
                </a:solidFill>
              </a:rPr>
              <a:t> (</a:t>
            </a:r>
            <a:r>
              <a:rPr lang="es-ES" sz="2400" dirty="0" err="1" smtClean="0">
                <a:solidFill>
                  <a:schemeClr val="tx1"/>
                </a:solidFill>
              </a:rPr>
              <a:t>censorship</a:t>
            </a:r>
            <a:r>
              <a:rPr lang="es-ES" sz="2400" dirty="0" smtClean="0">
                <a:solidFill>
                  <a:schemeClr val="tx1"/>
                </a:solidFill>
              </a:rPr>
              <a:t>). 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AutoNum type="arabicPeriod"/>
            </a:pPr>
            <a:endParaRPr lang="es-ES" sz="10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Arial" charset="0"/>
              <a:buAutoNum type="arabicPeriod"/>
            </a:pPr>
            <a:endParaRPr lang="es-ES" sz="9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s-ES" sz="2400" dirty="0" err="1" smtClean="0">
                <a:solidFill>
                  <a:schemeClr val="tx1"/>
                </a:solidFill>
              </a:rPr>
              <a:t>The</a:t>
            </a:r>
            <a:r>
              <a:rPr lang="es-ES" sz="2400" dirty="0" smtClean="0">
                <a:solidFill>
                  <a:schemeClr val="tx1"/>
                </a:solidFill>
              </a:rPr>
              <a:t> concept of ‘</a:t>
            </a:r>
            <a:r>
              <a:rPr lang="es-ES" sz="2400" dirty="0" err="1" smtClean="0">
                <a:solidFill>
                  <a:schemeClr val="tx1"/>
                </a:solidFill>
              </a:rPr>
              <a:t>translation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method</a:t>
            </a:r>
            <a:r>
              <a:rPr lang="es-ES" sz="2400" dirty="0" smtClean="0">
                <a:solidFill>
                  <a:schemeClr val="tx1"/>
                </a:solidFill>
              </a:rPr>
              <a:t>’ in </a:t>
            </a:r>
            <a:r>
              <a:rPr lang="es-ES" sz="2400" dirty="0" err="1" smtClean="0">
                <a:solidFill>
                  <a:schemeClr val="tx1"/>
                </a:solidFill>
              </a:rPr>
              <a:t>dubbing</a:t>
            </a:r>
            <a:r>
              <a:rPr lang="es-ES" sz="2400" dirty="0" smtClean="0">
                <a:solidFill>
                  <a:schemeClr val="tx1"/>
                </a:solidFill>
              </a:rPr>
              <a:t> (Martí </a:t>
            </a:r>
            <a:r>
              <a:rPr lang="es-ES" sz="2400" dirty="0" err="1" smtClean="0">
                <a:solidFill>
                  <a:schemeClr val="tx1"/>
                </a:solidFill>
              </a:rPr>
              <a:t>Ferriol</a:t>
            </a:r>
            <a:r>
              <a:rPr lang="es-ES" sz="2400" dirty="0" smtClean="0">
                <a:solidFill>
                  <a:schemeClr val="tx1"/>
                </a:solidFill>
              </a:rPr>
              <a:t>, He)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AutoNum type="arabicPeriod"/>
            </a:pPr>
            <a:endParaRPr lang="es-E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z="2800" b="1" dirty="0" err="1" smtClean="0"/>
              <a:t>Focused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on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target </a:t>
            </a:r>
            <a:r>
              <a:rPr lang="es-ES" sz="2800" b="1" dirty="0" err="1" smtClean="0"/>
              <a:t>text</a:t>
            </a: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>(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product</a:t>
            </a:r>
            <a:r>
              <a:rPr lang="es-ES" sz="2800" b="1" dirty="0" smtClean="0"/>
              <a:t> of </a:t>
            </a:r>
            <a:r>
              <a:rPr lang="es-ES" sz="2800" b="1" dirty="0" err="1" smtClean="0"/>
              <a:t>translation</a:t>
            </a:r>
            <a:r>
              <a:rPr lang="es-ES" sz="2800" b="1" dirty="0" smtClean="0"/>
              <a:t>) [2]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328493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Tahoma" pitchFamily="34" charset="0"/>
              <a:buAutoNum type="arabicPeriod" startAt="5"/>
            </a:pPr>
            <a:r>
              <a:rPr lang="es-ES" sz="2400" dirty="0" err="1" smtClean="0">
                <a:solidFill>
                  <a:schemeClr val="tx1"/>
                </a:solidFill>
              </a:rPr>
              <a:t>Translation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techniques</a:t>
            </a:r>
            <a:r>
              <a:rPr lang="es-ES" sz="2400" dirty="0" smtClean="0">
                <a:solidFill>
                  <a:schemeClr val="tx1"/>
                </a:solidFill>
              </a:rPr>
              <a:t> in </a:t>
            </a:r>
            <a:r>
              <a:rPr lang="es-ES" sz="2400" dirty="0" err="1" smtClean="0">
                <a:solidFill>
                  <a:schemeClr val="tx1"/>
                </a:solidFill>
              </a:rPr>
              <a:t>dubbing</a:t>
            </a:r>
            <a:r>
              <a:rPr lang="es-ES" sz="2400" dirty="0" smtClean="0">
                <a:solidFill>
                  <a:schemeClr val="tx1"/>
                </a:solidFill>
              </a:rPr>
              <a:t> (Chaves, Martí </a:t>
            </a:r>
            <a:r>
              <a:rPr lang="es-ES" sz="2400" dirty="0" err="1" smtClean="0">
                <a:solidFill>
                  <a:schemeClr val="tx1"/>
                </a:solidFill>
              </a:rPr>
              <a:t>Ferriol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Minutella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Chaume</a:t>
            </a:r>
            <a:r>
              <a:rPr lang="es-ES" sz="2400" dirty="0" smtClean="0">
                <a:solidFill>
                  <a:schemeClr val="tx1"/>
                </a:solidFill>
              </a:rPr>
              <a:t>…)</a:t>
            </a:r>
          </a:p>
          <a:p>
            <a:pPr marL="457200" indent="-457200" eaLnBrk="1" hangingPunct="1">
              <a:lnSpc>
                <a:spcPct val="80000"/>
              </a:lnSpc>
              <a:buFont typeface="Tahoma" pitchFamily="34" charset="0"/>
              <a:buAutoNum type="arabicPeriod" startAt="5"/>
            </a:pPr>
            <a:endParaRPr lang="es-ES" sz="8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Tahoma" pitchFamily="34" charset="0"/>
              <a:buAutoNum type="arabicPeriod" startAt="5"/>
            </a:pPr>
            <a:r>
              <a:rPr lang="es-ES" sz="2400" b="1" dirty="0" smtClean="0">
                <a:solidFill>
                  <a:schemeClr val="tx1"/>
                </a:solidFill>
              </a:rPr>
              <a:t>Corpus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studies</a:t>
            </a:r>
            <a:r>
              <a:rPr lang="es-ES" sz="2400" dirty="0" smtClean="0">
                <a:solidFill>
                  <a:schemeClr val="tx1"/>
                </a:solidFill>
              </a:rPr>
              <a:t> (Forlì, Trieste…)</a:t>
            </a:r>
            <a:endParaRPr lang="es-E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457200" indent="-457200" eaLnBrk="1" hangingPunct="1">
              <a:lnSpc>
                <a:spcPct val="80000"/>
              </a:lnSpc>
              <a:buFont typeface="Tahoma" pitchFamily="34" charset="0"/>
              <a:buAutoNum type="arabicPeriod" startAt="5"/>
            </a:pPr>
            <a:endParaRPr lang="es-ES" sz="8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Tahoma" pitchFamily="34" charset="0"/>
              <a:buAutoNum type="arabicPeriod" startAt="5"/>
            </a:pPr>
            <a:r>
              <a:rPr lang="es-ES" sz="2400" dirty="0" err="1" smtClean="0">
                <a:solidFill>
                  <a:schemeClr val="tx1"/>
                </a:solidFill>
              </a:rPr>
              <a:t>The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language</a:t>
            </a:r>
            <a:r>
              <a:rPr lang="es-ES" sz="2400" dirty="0" smtClean="0">
                <a:solidFill>
                  <a:schemeClr val="tx1"/>
                </a:solidFill>
              </a:rPr>
              <a:t> of </a:t>
            </a:r>
            <a:r>
              <a:rPr lang="es-ES" sz="2400" dirty="0" err="1" smtClean="0">
                <a:solidFill>
                  <a:schemeClr val="tx1"/>
                </a:solidFill>
              </a:rPr>
              <a:t>dubbing</a:t>
            </a:r>
            <a:r>
              <a:rPr lang="es-ES" sz="2400" dirty="0" smtClean="0">
                <a:solidFill>
                  <a:schemeClr val="tx1"/>
                </a:solidFill>
              </a:rPr>
              <a:t> –</a:t>
            </a:r>
            <a:r>
              <a:rPr lang="es-ES" sz="2400" i="1" dirty="0" smtClean="0">
                <a:solidFill>
                  <a:schemeClr val="tx1"/>
                </a:solidFill>
              </a:rPr>
              <a:t>dubbese</a:t>
            </a:r>
            <a:r>
              <a:rPr lang="es-ES" sz="2400" dirty="0" smtClean="0">
                <a:solidFill>
                  <a:schemeClr val="tx1"/>
                </a:solidFill>
              </a:rPr>
              <a:t>–: oral </a:t>
            </a:r>
            <a:r>
              <a:rPr lang="es-ES" sz="2400" dirty="0" err="1" smtClean="0">
                <a:solidFill>
                  <a:schemeClr val="tx1"/>
                </a:solidFill>
              </a:rPr>
              <a:t>discourse</a:t>
            </a:r>
            <a:r>
              <a:rPr lang="es-ES" sz="2400" dirty="0" smtClean="0">
                <a:solidFill>
                  <a:schemeClr val="tx1"/>
                </a:solidFill>
              </a:rPr>
              <a:t> and </a:t>
            </a:r>
            <a:r>
              <a:rPr lang="es-ES" sz="2400" dirty="0" err="1" smtClean="0">
                <a:solidFill>
                  <a:schemeClr val="tx1"/>
                </a:solidFill>
              </a:rPr>
              <a:t>language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policy</a:t>
            </a:r>
            <a:r>
              <a:rPr lang="es-ES" sz="2400" dirty="0" smtClean="0">
                <a:solidFill>
                  <a:schemeClr val="tx1"/>
                </a:solidFill>
              </a:rPr>
              <a:t> (</a:t>
            </a:r>
            <a:r>
              <a:rPr lang="es-ES" sz="2400" dirty="0" err="1" smtClean="0">
                <a:solidFill>
                  <a:schemeClr val="tx1"/>
                </a:solidFill>
              </a:rPr>
              <a:t>Pavesi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Freddi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Bruti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Minutella</a:t>
            </a:r>
            <a:r>
              <a:rPr lang="es-ES" sz="2400" dirty="0" smtClean="0">
                <a:solidFill>
                  <a:schemeClr val="tx1"/>
                </a:solidFill>
              </a:rPr>
              <a:t>, Taylor, </a:t>
            </a:r>
            <a:r>
              <a:rPr lang="es-ES" sz="2400" dirty="0" err="1" smtClean="0">
                <a:solidFill>
                  <a:schemeClr val="tx1"/>
                </a:solidFill>
              </a:rPr>
              <a:t>Valentini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Forchini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Izard</a:t>
            </a:r>
            <a:r>
              <a:rPr lang="es-ES" sz="2400" dirty="0" smtClean="0">
                <a:solidFill>
                  <a:schemeClr val="tx1"/>
                </a:solidFill>
              </a:rPr>
              <a:t>, Baños, Romero-Fresco, </a:t>
            </a:r>
            <a:r>
              <a:rPr lang="es-ES" sz="2400" dirty="0" err="1" smtClean="0">
                <a:solidFill>
                  <a:schemeClr val="tx1"/>
                </a:solidFill>
              </a:rPr>
              <a:t>Matamala</a:t>
            </a:r>
            <a:r>
              <a:rPr lang="es-ES" sz="2400" dirty="0" smtClean="0">
                <a:solidFill>
                  <a:schemeClr val="tx1"/>
                </a:solidFill>
              </a:rPr>
              <a:t>, von </a:t>
            </a:r>
            <a:r>
              <a:rPr lang="es-ES" sz="2400" dirty="0" err="1" smtClean="0">
                <a:solidFill>
                  <a:schemeClr val="tx1"/>
                </a:solidFill>
              </a:rPr>
              <a:t>Flotow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Barambones</a:t>
            </a:r>
            <a:r>
              <a:rPr lang="es-ES" sz="2400" dirty="0" smtClean="0">
                <a:solidFill>
                  <a:schemeClr val="tx1"/>
                </a:solidFill>
              </a:rPr>
              <a:t>, TRAMA, </a:t>
            </a:r>
            <a:r>
              <a:rPr lang="es-ES" sz="2400" dirty="0" err="1" smtClean="0">
                <a:solidFill>
                  <a:schemeClr val="tx1"/>
                </a:solidFill>
              </a:rPr>
              <a:t>Llengua</a:t>
            </a:r>
            <a:r>
              <a:rPr lang="es-ES" sz="2400" dirty="0" smtClean="0">
                <a:solidFill>
                  <a:schemeClr val="tx1"/>
                </a:solidFill>
              </a:rPr>
              <a:t> i </a:t>
            </a:r>
            <a:r>
              <a:rPr lang="es-ES" sz="2400" dirty="0" err="1" smtClean="0">
                <a:solidFill>
                  <a:schemeClr val="tx1"/>
                </a:solidFill>
              </a:rPr>
              <a:t>Mèdia</a:t>
            </a:r>
            <a:r>
              <a:rPr lang="es-ES" sz="2400" dirty="0" smtClean="0">
                <a:solidFill>
                  <a:schemeClr val="tx1"/>
                </a:solidFill>
              </a:rPr>
              <a:t>, CEDIT), neutral </a:t>
            </a:r>
            <a:r>
              <a:rPr lang="es-ES" sz="2400" dirty="0" err="1" smtClean="0">
                <a:solidFill>
                  <a:schemeClr val="tx1"/>
                </a:solidFill>
              </a:rPr>
              <a:t>languages</a:t>
            </a:r>
            <a:r>
              <a:rPr lang="es-ES" sz="2400" dirty="0" smtClean="0">
                <a:solidFill>
                  <a:schemeClr val="tx1"/>
                </a:solidFill>
              </a:rPr>
              <a:t> (</a:t>
            </a:r>
            <a:r>
              <a:rPr lang="es-ES" sz="1600" dirty="0" err="1" smtClean="0">
                <a:solidFill>
                  <a:schemeClr val="tx1"/>
                </a:solidFill>
              </a:rPr>
              <a:t>Spanish</a:t>
            </a:r>
            <a:r>
              <a:rPr lang="es-ES" sz="1600" dirty="0" smtClean="0">
                <a:solidFill>
                  <a:schemeClr val="tx1"/>
                </a:solidFill>
              </a:rPr>
              <a:t>, </a:t>
            </a:r>
            <a:r>
              <a:rPr lang="es-ES" sz="1600" dirty="0" err="1" smtClean="0">
                <a:solidFill>
                  <a:schemeClr val="tx1"/>
                </a:solidFill>
              </a:rPr>
              <a:t>Portuguese</a:t>
            </a:r>
            <a:r>
              <a:rPr lang="es-ES" sz="1600" dirty="0" smtClean="0">
                <a:solidFill>
                  <a:schemeClr val="tx1"/>
                </a:solidFill>
              </a:rPr>
              <a:t>, </a:t>
            </a:r>
            <a:r>
              <a:rPr lang="es-ES" sz="1600" dirty="0" err="1" smtClean="0">
                <a:solidFill>
                  <a:schemeClr val="tx1"/>
                </a:solidFill>
              </a:rPr>
              <a:t>French</a:t>
            </a:r>
            <a:r>
              <a:rPr lang="es-ES" sz="24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eaLnBrk="1" hangingPunct="1">
              <a:lnSpc>
                <a:spcPct val="80000"/>
              </a:lnSpc>
              <a:buFont typeface="Tahoma" pitchFamily="34" charset="0"/>
              <a:buAutoNum type="arabicPeriod" startAt="5"/>
            </a:pPr>
            <a:endParaRPr lang="es-ES" sz="8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Tahoma" pitchFamily="34" charset="0"/>
              <a:buAutoNum type="arabicPeriod" startAt="5"/>
            </a:pPr>
            <a:r>
              <a:rPr lang="es-ES" sz="2400" dirty="0" err="1" smtClean="0">
                <a:solidFill>
                  <a:schemeClr val="tx1"/>
                </a:solidFill>
              </a:rPr>
              <a:t>Filmic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approaches</a:t>
            </a:r>
            <a:r>
              <a:rPr lang="es-ES" sz="2400" dirty="0" smtClean="0">
                <a:solidFill>
                  <a:schemeClr val="tx1"/>
                </a:solidFill>
              </a:rPr>
              <a:t> and </a:t>
            </a:r>
            <a:r>
              <a:rPr lang="es-ES" sz="2400" dirty="0" err="1" smtClean="0">
                <a:solidFill>
                  <a:schemeClr val="tx1"/>
                </a:solidFill>
              </a:rPr>
              <a:t>semiotic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analysis</a:t>
            </a:r>
            <a:r>
              <a:rPr lang="es-ES" sz="2400" dirty="0" smtClean="0">
                <a:solidFill>
                  <a:schemeClr val="tx1"/>
                </a:solidFill>
              </a:rPr>
              <a:t> (</a:t>
            </a:r>
            <a:r>
              <a:rPr lang="es-ES" sz="2400" dirty="0" err="1" smtClean="0">
                <a:solidFill>
                  <a:schemeClr val="tx1"/>
                </a:solidFill>
              </a:rPr>
              <a:t>Bosseaux</a:t>
            </a:r>
            <a:r>
              <a:rPr lang="es-ES" sz="2400" dirty="0" smtClean="0">
                <a:solidFill>
                  <a:schemeClr val="tx1"/>
                </a:solidFill>
              </a:rPr>
              <a:t>, Martínez Sierra, </a:t>
            </a:r>
            <a:r>
              <a:rPr lang="es-ES" sz="2400" dirty="0" err="1" smtClean="0">
                <a:solidFill>
                  <a:schemeClr val="tx1"/>
                </a:solidFill>
              </a:rPr>
              <a:t>Richart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Chaume</a:t>
            </a:r>
            <a:r>
              <a:rPr lang="es-ES" sz="2400" dirty="0" smtClean="0">
                <a:solidFill>
                  <a:schemeClr val="tx1"/>
                </a:solidFill>
              </a:rPr>
              <a:t>, Chaves, </a:t>
            </a:r>
            <a:r>
              <a:rPr lang="es-ES" sz="2400" dirty="0" err="1" smtClean="0">
                <a:solidFill>
                  <a:schemeClr val="tx1"/>
                </a:solidFill>
              </a:rPr>
              <a:t>Baumgarten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Mubenga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Franzelli</a:t>
            </a:r>
            <a:r>
              <a:rPr lang="es-ES" sz="2400" dirty="0" smtClean="0">
                <a:solidFill>
                  <a:schemeClr val="tx1"/>
                </a:solidFill>
              </a:rPr>
              <a:t>, González Vera, ), remakes (</a:t>
            </a:r>
            <a:r>
              <a:rPr lang="es-ES" sz="2400" dirty="0" err="1" smtClean="0">
                <a:solidFill>
                  <a:schemeClr val="tx1"/>
                </a:solidFill>
              </a:rPr>
              <a:t>Zanotti</a:t>
            </a:r>
            <a:r>
              <a:rPr lang="es-ES" sz="24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eaLnBrk="1" hangingPunct="1">
              <a:lnSpc>
                <a:spcPct val="80000"/>
              </a:lnSpc>
              <a:buFont typeface="Tahoma" pitchFamily="34" charset="0"/>
              <a:buAutoNum type="arabicPeriod" startAt="5"/>
            </a:pPr>
            <a:endParaRPr lang="es-ES" sz="9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Tahoma" pitchFamily="34" charset="0"/>
              <a:buAutoNum type="arabicPeriod" startAt="5"/>
            </a:pPr>
            <a:r>
              <a:rPr lang="es-ES" sz="2400" b="1" dirty="0" err="1" smtClean="0">
                <a:solidFill>
                  <a:schemeClr val="tx1"/>
                </a:solidFill>
              </a:rPr>
              <a:t>Reception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studies</a:t>
            </a:r>
            <a:r>
              <a:rPr lang="es-ES" sz="2400" dirty="0" smtClean="0">
                <a:solidFill>
                  <a:schemeClr val="tx1"/>
                </a:solidFill>
              </a:rPr>
              <a:t> (Antonini, </a:t>
            </a:r>
            <a:r>
              <a:rPr lang="es-ES" sz="2400" dirty="0" err="1" smtClean="0">
                <a:solidFill>
                  <a:schemeClr val="tx1"/>
                </a:solidFill>
              </a:rPr>
              <a:t>Chiaro</a:t>
            </a:r>
            <a:r>
              <a:rPr lang="es-ES" sz="2400" dirty="0" smtClean="0">
                <a:solidFill>
                  <a:schemeClr val="tx1"/>
                </a:solidFill>
              </a:rPr>
              <a:t>, Antonini &amp; </a:t>
            </a:r>
            <a:r>
              <a:rPr lang="es-ES" sz="2400" dirty="0" err="1" smtClean="0">
                <a:solidFill>
                  <a:schemeClr val="tx1"/>
                </a:solidFill>
              </a:rPr>
              <a:t>Chiaro</a:t>
            </a:r>
            <a:r>
              <a:rPr lang="es-ES" sz="2400" dirty="0" smtClean="0">
                <a:solidFill>
                  <a:schemeClr val="tx1"/>
                </a:solidFill>
              </a:rPr>
              <a:t>, Espasa, Fuentes, Mayoral…), </a:t>
            </a:r>
            <a:r>
              <a:rPr lang="es-ES" sz="2400" dirty="0" err="1" smtClean="0">
                <a:solidFill>
                  <a:schemeClr val="tx1"/>
                </a:solidFill>
              </a:rPr>
              <a:t>including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audience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design</a:t>
            </a:r>
            <a:r>
              <a:rPr lang="es-ES" sz="2400" dirty="0" smtClean="0">
                <a:solidFill>
                  <a:schemeClr val="tx1"/>
                </a:solidFill>
              </a:rPr>
              <a:t> (new </a:t>
            </a:r>
            <a:r>
              <a:rPr lang="es-ES" sz="2400" dirty="0" err="1" smtClean="0">
                <a:solidFill>
                  <a:schemeClr val="tx1"/>
                </a:solidFill>
              </a:rPr>
              <a:t>audiences</a:t>
            </a:r>
            <a:r>
              <a:rPr lang="es-ES" sz="2400" dirty="0" smtClean="0">
                <a:solidFill>
                  <a:schemeClr val="tx1"/>
                </a:solidFill>
              </a:rPr>
              <a:t>, new </a:t>
            </a:r>
            <a:r>
              <a:rPr lang="es-ES" sz="2400" dirty="0" err="1" smtClean="0">
                <a:solidFill>
                  <a:schemeClr val="tx1"/>
                </a:solidFill>
              </a:rPr>
              <a:t>formats</a:t>
            </a:r>
            <a:r>
              <a:rPr lang="es-ES" sz="2400" dirty="0" smtClean="0">
                <a:solidFill>
                  <a:schemeClr val="tx1"/>
                </a:solidFill>
              </a:rPr>
              <a:t>, etc.) and social </a:t>
            </a:r>
            <a:r>
              <a:rPr lang="es-ES" sz="2400" dirty="0" err="1" smtClean="0">
                <a:solidFill>
                  <a:schemeClr val="tx1"/>
                </a:solidFill>
              </a:rPr>
              <a:t>perspectives</a:t>
            </a:r>
            <a:r>
              <a:rPr lang="es-ES" sz="2400" dirty="0" smtClean="0">
                <a:solidFill>
                  <a:schemeClr val="tx1"/>
                </a:solidFill>
              </a:rPr>
              <a:t> (</a:t>
            </a:r>
            <a:r>
              <a:rPr lang="es-ES" sz="2400" dirty="0" err="1" smtClean="0">
                <a:solidFill>
                  <a:schemeClr val="tx1"/>
                </a:solidFill>
              </a:rPr>
              <a:t>Luyken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Zaro</a:t>
            </a:r>
            <a:r>
              <a:rPr lang="es-ES" sz="2400" dirty="0" smtClean="0">
                <a:solidFill>
                  <a:schemeClr val="tx1"/>
                </a:solidFill>
              </a:rPr>
              <a:t>). </a:t>
            </a:r>
            <a:r>
              <a:rPr lang="es-ES" sz="2400" dirty="0" err="1" smtClean="0">
                <a:solidFill>
                  <a:schemeClr val="tx1"/>
                </a:solidFill>
              </a:rPr>
              <a:t>Cognitive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approaches</a:t>
            </a:r>
            <a:r>
              <a:rPr lang="es-ES" sz="2400" dirty="0" smtClean="0">
                <a:solidFill>
                  <a:schemeClr val="tx1"/>
                </a:solidFill>
              </a:rPr>
              <a:t>: </a:t>
            </a:r>
            <a:r>
              <a:rPr lang="es-ES" sz="2400" dirty="0" err="1" smtClean="0">
                <a:solidFill>
                  <a:schemeClr val="tx1"/>
                </a:solidFill>
              </a:rPr>
              <a:t>eye</a:t>
            </a:r>
            <a:r>
              <a:rPr lang="es-ES" sz="2400" dirty="0" smtClean="0">
                <a:solidFill>
                  <a:schemeClr val="tx1"/>
                </a:solidFill>
              </a:rPr>
              <a:t>-tracking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8640"/>
            <a:ext cx="8686800" cy="12241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s-ES" sz="2800" b="1" dirty="0" err="1" smtClean="0"/>
              <a:t>Focused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on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target </a:t>
            </a:r>
            <a:r>
              <a:rPr lang="es-ES" sz="2800" b="1" dirty="0" err="1" smtClean="0"/>
              <a:t>text</a:t>
            </a: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>(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product</a:t>
            </a:r>
            <a:r>
              <a:rPr lang="es-ES" sz="2800" b="1" dirty="0" smtClean="0"/>
              <a:t> of </a:t>
            </a:r>
            <a:r>
              <a:rPr lang="es-ES" sz="2800" b="1" dirty="0" err="1" smtClean="0"/>
              <a:t>translation</a:t>
            </a:r>
            <a:r>
              <a:rPr lang="es-ES" sz="2800" b="1" dirty="0" smtClean="0"/>
              <a:t>) [3]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545361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9"/>
              <a:defRPr/>
            </a:pPr>
            <a:r>
              <a:rPr lang="es-ES" sz="2000" dirty="0" err="1" smtClean="0">
                <a:solidFill>
                  <a:schemeClr val="tx1"/>
                </a:solidFill>
              </a:rPr>
              <a:t>Translation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issues</a:t>
            </a:r>
            <a:r>
              <a:rPr lang="es-ES" sz="2000" dirty="0" smtClean="0">
                <a:solidFill>
                  <a:schemeClr val="tx1"/>
                </a:solidFill>
              </a:rPr>
              <a:t> (case </a:t>
            </a:r>
            <a:r>
              <a:rPr lang="es-ES" sz="2000" dirty="0" err="1" smtClean="0">
                <a:solidFill>
                  <a:schemeClr val="tx1"/>
                </a:solidFill>
              </a:rPr>
              <a:t>studies</a:t>
            </a:r>
            <a:r>
              <a:rPr lang="es-ES" sz="2000" dirty="0" smtClean="0">
                <a:solidFill>
                  <a:schemeClr val="tx1"/>
                </a:solidFill>
              </a:rPr>
              <a:t>):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s-ES" sz="2000" dirty="0" err="1" smtClean="0">
                <a:solidFill>
                  <a:schemeClr val="tx1"/>
                </a:solidFill>
              </a:rPr>
              <a:t>humour</a:t>
            </a:r>
            <a:r>
              <a:rPr lang="es-ES" sz="2000" dirty="0" smtClean="0">
                <a:solidFill>
                  <a:schemeClr val="tx1"/>
                </a:solidFill>
              </a:rPr>
              <a:t> (</a:t>
            </a:r>
            <a:r>
              <a:rPr lang="es-ES" sz="2000" dirty="0" err="1" smtClean="0">
                <a:solidFill>
                  <a:schemeClr val="tx1"/>
                </a:solidFill>
              </a:rPr>
              <a:t>Zabalbeascoa</a:t>
            </a:r>
            <a:r>
              <a:rPr lang="es-ES" sz="2000" dirty="0" smtClean="0">
                <a:solidFill>
                  <a:schemeClr val="tx1"/>
                </a:solidFill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</a:rPr>
              <a:t>Chiaro</a:t>
            </a:r>
            <a:r>
              <a:rPr lang="es-ES" sz="2000" dirty="0" smtClean="0">
                <a:solidFill>
                  <a:schemeClr val="tx1"/>
                </a:solidFill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</a:rPr>
              <a:t>Bucaria</a:t>
            </a:r>
            <a:r>
              <a:rPr lang="es-ES" sz="2000" dirty="0" smtClean="0">
                <a:solidFill>
                  <a:schemeClr val="tx1"/>
                </a:solidFill>
              </a:rPr>
              <a:t>, Fuentes, Martínez Sierra, Martínez  </a:t>
            </a:r>
            <a:r>
              <a:rPr lang="es-ES" sz="2000" dirty="0" err="1" smtClean="0">
                <a:solidFill>
                  <a:schemeClr val="tx1"/>
                </a:solidFill>
              </a:rPr>
              <a:t>Tejerina</a:t>
            </a:r>
            <a:r>
              <a:rPr lang="es-ES" sz="2000" dirty="0" smtClean="0">
                <a:solidFill>
                  <a:schemeClr val="tx1"/>
                </a:solidFill>
              </a:rPr>
              <a:t>…)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film </a:t>
            </a:r>
            <a:r>
              <a:rPr lang="es-ES" sz="2000" dirty="0" err="1" smtClean="0">
                <a:solidFill>
                  <a:schemeClr val="tx1"/>
                </a:solidFill>
              </a:rPr>
              <a:t>titles</a:t>
            </a:r>
            <a:r>
              <a:rPr lang="es-ES" sz="2000" dirty="0" smtClean="0">
                <a:solidFill>
                  <a:schemeClr val="tx1"/>
                </a:solidFill>
              </a:rPr>
              <a:t> (González Ruiz, Fuentes, </a:t>
            </a:r>
            <a:r>
              <a:rPr lang="es-ES" sz="2000" dirty="0" err="1" smtClean="0">
                <a:solidFill>
                  <a:schemeClr val="tx1"/>
                </a:solidFill>
              </a:rPr>
              <a:t>Santaemilia</a:t>
            </a:r>
            <a:r>
              <a:rPr lang="es-ES" sz="2000" dirty="0" smtClean="0">
                <a:solidFill>
                  <a:schemeClr val="tx1"/>
                </a:solidFill>
              </a:rPr>
              <a:t> &amp; Soler, Nord…)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s-ES" sz="2000" dirty="0" err="1" smtClean="0">
                <a:solidFill>
                  <a:schemeClr val="tx1"/>
                </a:solidFill>
              </a:rPr>
              <a:t>songs</a:t>
            </a:r>
            <a:r>
              <a:rPr lang="es-ES" sz="2000" dirty="0" smtClean="0">
                <a:solidFill>
                  <a:schemeClr val="tx1"/>
                </a:solidFill>
              </a:rPr>
              <a:t> (</a:t>
            </a:r>
            <a:r>
              <a:rPr lang="es-ES" sz="2000" dirty="0" err="1" smtClean="0">
                <a:solidFill>
                  <a:schemeClr val="tx1"/>
                </a:solidFill>
              </a:rPr>
              <a:t>Bosseaux</a:t>
            </a:r>
            <a:r>
              <a:rPr lang="es-ES" sz="2000" dirty="0" smtClean="0">
                <a:solidFill>
                  <a:schemeClr val="tx1"/>
                </a:solidFill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</a:rPr>
              <a:t>Susam-Sarajeva</a:t>
            </a:r>
            <a:r>
              <a:rPr lang="es-ES" sz="20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Translator</a:t>
            </a:r>
            <a:r>
              <a:rPr lang="es-ES" sz="2000" dirty="0" smtClean="0">
                <a:solidFill>
                  <a:schemeClr val="tx1"/>
                </a:solidFill>
              </a:rPr>
              <a:t>, 2008)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s-ES" sz="2000" dirty="0" err="1" smtClean="0">
                <a:solidFill>
                  <a:schemeClr val="tx1"/>
                </a:solidFill>
              </a:rPr>
              <a:t>advertising</a:t>
            </a:r>
            <a:r>
              <a:rPr lang="es-ES" sz="2000" dirty="0" smtClean="0">
                <a:solidFill>
                  <a:schemeClr val="tx1"/>
                </a:solidFill>
              </a:rPr>
              <a:t> (Valdés, </a:t>
            </a:r>
            <a:r>
              <a:rPr lang="es-ES" sz="2000" dirty="0" err="1" smtClean="0">
                <a:solidFill>
                  <a:schemeClr val="tx1"/>
                </a:solidFill>
              </a:rPr>
              <a:t>Jettmarová</a:t>
            </a:r>
            <a:r>
              <a:rPr lang="es-ES" sz="2000" dirty="0" smtClean="0">
                <a:solidFill>
                  <a:schemeClr val="tx1"/>
                </a:solidFill>
              </a:rPr>
              <a:t>, Bueno, Duro, Lorenzo &amp; Pereira)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s-ES" sz="2000" dirty="0" err="1" smtClean="0">
                <a:solidFill>
                  <a:schemeClr val="tx1"/>
                </a:solidFill>
              </a:rPr>
              <a:t>puns</a:t>
            </a:r>
            <a:r>
              <a:rPr lang="es-ES" sz="2000" dirty="0" smtClean="0">
                <a:solidFill>
                  <a:schemeClr val="tx1"/>
                </a:solidFill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</a:rPr>
              <a:t>wordplay</a:t>
            </a:r>
            <a:r>
              <a:rPr lang="es-ES" sz="2000" dirty="0" smtClean="0">
                <a:solidFill>
                  <a:schemeClr val="tx1"/>
                </a:solidFill>
              </a:rPr>
              <a:t> and </a:t>
            </a:r>
            <a:r>
              <a:rPr lang="es-ES" sz="2000" dirty="0" err="1" smtClean="0">
                <a:solidFill>
                  <a:schemeClr val="tx1"/>
                </a:solidFill>
              </a:rPr>
              <a:t>idioms</a:t>
            </a:r>
            <a:r>
              <a:rPr lang="es-ES" sz="2000" dirty="0" smtClean="0">
                <a:solidFill>
                  <a:schemeClr val="tx1"/>
                </a:solidFill>
              </a:rPr>
              <a:t> (</a:t>
            </a:r>
            <a:r>
              <a:rPr lang="es-ES" sz="2000" dirty="0" err="1" smtClean="0">
                <a:solidFill>
                  <a:schemeClr val="tx1"/>
                </a:solidFill>
              </a:rPr>
              <a:t>Delabastita</a:t>
            </a:r>
            <a:r>
              <a:rPr lang="es-ES" sz="2000" dirty="0" err="1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Translator</a:t>
            </a:r>
            <a:r>
              <a:rPr lang="es-ES" sz="2000" dirty="0" smtClean="0">
                <a:solidFill>
                  <a:schemeClr val="tx1"/>
                </a:solidFill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</a:rPr>
              <a:t>Sanderson</a:t>
            </a:r>
            <a:r>
              <a:rPr lang="es-ES" sz="2000" dirty="0" smtClean="0">
                <a:solidFill>
                  <a:schemeClr val="tx1"/>
                </a:solidFill>
              </a:rPr>
              <a:t>)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cultural </a:t>
            </a:r>
            <a:r>
              <a:rPr lang="es-ES" sz="2000" dirty="0" err="1" smtClean="0">
                <a:solidFill>
                  <a:schemeClr val="tx1"/>
                </a:solidFill>
              </a:rPr>
              <a:t>references</a:t>
            </a:r>
            <a:r>
              <a:rPr lang="es-ES" sz="2000" dirty="0" smtClean="0">
                <a:solidFill>
                  <a:schemeClr val="tx1"/>
                </a:solidFill>
              </a:rPr>
              <a:t> in </a:t>
            </a:r>
            <a:r>
              <a:rPr lang="es-ES" sz="2000" dirty="0" err="1" smtClean="0">
                <a:solidFill>
                  <a:schemeClr val="tx1"/>
                </a:solidFill>
              </a:rPr>
              <a:t>dubbing</a:t>
            </a:r>
            <a:r>
              <a:rPr lang="es-ES" sz="2000" dirty="0" smtClean="0">
                <a:solidFill>
                  <a:schemeClr val="tx1"/>
                </a:solidFill>
              </a:rPr>
              <a:t> (Franco, </a:t>
            </a:r>
            <a:r>
              <a:rPr lang="es-ES" sz="2000" dirty="0" err="1" smtClean="0">
                <a:solidFill>
                  <a:schemeClr val="tx1"/>
                </a:solidFill>
              </a:rPr>
              <a:t>Santamaria</a:t>
            </a:r>
            <a:r>
              <a:rPr lang="es-ES" sz="2000" dirty="0" smtClean="0">
                <a:solidFill>
                  <a:schemeClr val="tx1"/>
                </a:solidFill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</a:rPr>
              <a:t>Ranzato</a:t>
            </a:r>
            <a:r>
              <a:rPr lang="es-ES" sz="2000" dirty="0" smtClean="0">
                <a:solidFill>
                  <a:schemeClr val="tx1"/>
                </a:solidFill>
              </a:rPr>
              <a:t>, Antonini &amp; </a:t>
            </a:r>
            <a:r>
              <a:rPr lang="es-ES" sz="2000" dirty="0" err="1" smtClean="0">
                <a:solidFill>
                  <a:schemeClr val="tx1"/>
                </a:solidFill>
              </a:rPr>
              <a:t>Chiaro</a:t>
            </a:r>
            <a:r>
              <a:rPr lang="es-ES" sz="2000" dirty="0" smtClean="0">
                <a:solidFill>
                  <a:schemeClr val="tx1"/>
                </a:solidFill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</a:rPr>
              <a:t>Valentini</a:t>
            </a:r>
            <a:r>
              <a:rPr lang="es-ES" sz="2000" dirty="0" smtClean="0">
                <a:solidFill>
                  <a:schemeClr val="tx1"/>
                </a:solidFill>
              </a:rPr>
              <a:t>, Martínez-Garrido)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s-ES" sz="2000" dirty="0" err="1" smtClean="0">
                <a:solidFill>
                  <a:schemeClr val="tx1"/>
                </a:solidFill>
              </a:rPr>
              <a:t>intertextuality</a:t>
            </a:r>
            <a:r>
              <a:rPr lang="es-ES" sz="2000" dirty="0" smtClean="0">
                <a:solidFill>
                  <a:schemeClr val="tx1"/>
                </a:solidFill>
              </a:rPr>
              <a:t> (Rodríguez Espinosa, Botella)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ca-ES" sz="2000" dirty="0" err="1" smtClean="0">
                <a:solidFill>
                  <a:schemeClr val="tx1"/>
                </a:solidFill>
              </a:rPr>
              <a:t>pornography</a:t>
            </a:r>
            <a:r>
              <a:rPr lang="ca-ES" sz="2000" dirty="0" smtClean="0">
                <a:solidFill>
                  <a:schemeClr val="tx1"/>
                </a:solidFill>
              </a:rPr>
              <a:t> (Castillo Flores)</a:t>
            </a:r>
            <a:endParaRPr lang="es-ES" sz="2000" dirty="0" smtClean="0">
              <a:solidFill>
                <a:schemeClr val="tx1"/>
              </a:solidFill>
            </a:endParaRP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s-ES" sz="2000" dirty="0" err="1" smtClean="0">
                <a:solidFill>
                  <a:schemeClr val="tx1"/>
                </a:solidFill>
              </a:rPr>
              <a:t>taboo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language</a:t>
            </a:r>
            <a:r>
              <a:rPr lang="es-ES" sz="2000" dirty="0" smtClean="0">
                <a:solidFill>
                  <a:schemeClr val="tx1"/>
                </a:solidFill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</a:rPr>
              <a:t>linguistic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variation</a:t>
            </a:r>
            <a:r>
              <a:rPr lang="es-ES" sz="2000" dirty="0" smtClean="0">
                <a:solidFill>
                  <a:schemeClr val="tx1"/>
                </a:solidFill>
              </a:rPr>
              <a:t> (</a:t>
            </a:r>
            <a:r>
              <a:rPr lang="es-ES" sz="2000" dirty="0" err="1" smtClean="0">
                <a:solidFill>
                  <a:schemeClr val="tx1"/>
                </a:solidFill>
              </a:rPr>
              <a:t>Chiaro</a:t>
            </a:r>
            <a:r>
              <a:rPr lang="es-ES" sz="2000" dirty="0" smtClean="0">
                <a:solidFill>
                  <a:schemeClr val="tx1"/>
                </a:solidFill>
              </a:rPr>
              <a:t>…)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s-ES" sz="2000" dirty="0" err="1" smtClean="0">
                <a:solidFill>
                  <a:schemeClr val="tx1"/>
                </a:solidFill>
              </a:rPr>
              <a:t>proper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names</a:t>
            </a:r>
            <a:r>
              <a:rPr lang="es-ES" sz="2000" dirty="0" smtClean="0">
                <a:solidFill>
                  <a:schemeClr val="tx1"/>
                </a:solidFill>
              </a:rPr>
              <a:t> (Hurtado de Mendoza, Mayoral)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s-ES" sz="2000" dirty="0" err="1" smtClean="0">
                <a:solidFill>
                  <a:schemeClr val="tx1"/>
                </a:solidFill>
              </a:rPr>
              <a:t>multilingual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movies</a:t>
            </a:r>
            <a:r>
              <a:rPr lang="es-ES" sz="2000" dirty="0" smtClean="0">
                <a:solidFill>
                  <a:schemeClr val="tx1"/>
                </a:solidFill>
              </a:rPr>
              <a:t> (</a:t>
            </a:r>
            <a:r>
              <a:rPr lang="es-ES" sz="2000" dirty="0" err="1" smtClean="0">
                <a:solidFill>
                  <a:schemeClr val="tx1"/>
                </a:solidFill>
              </a:rPr>
              <a:t>Heiss</a:t>
            </a:r>
            <a:r>
              <a:rPr lang="es-ES" sz="2000" dirty="0" smtClean="0">
                <a:solidFill>
                  <a:schemeClr val="tx1"/>
                </a:solidFill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</a:rPr>
              <a:t>Valdeón</a:t>
            </a:r>
            <a:r>
              <a:rPr lang="es-ES" sz="2000" dirty="0" smtClean="0">
                <a:solidFill>
                  <a:schemeClr val="tx1"/>
                </a:solidFill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</a:rPr>
              <a:t>Corrius</a:t>
            </a:r>
            <a:r>
              <a:rPr lang="es-ES" sz="2000" dirty="0" smtClean="0">
                <a:solidFill>
                  <a:schemeClr val="tx1"/>
                </a:solidFill>
              </a:rPr>
              <a:t>, de </a:t>
            </a:r>
            <a:r>
              <a:rPr lang="es-ES" sz="2000" dirty="0" err="1" smtClean="0">
                <a:solidFill>
                  <a:schemeClr val="tx1"/>
                </a:solidFill>
              </a:rPr>
              <a:t>Higes</a:t>
            </a:r>
            <a:r>
              <a:rPr lang="es-ES" sz="2000" dirty="0" smtClean="0">
                <a:solidFill>
                  <a:schemeClr val="tx1"/>
                </a:solidFill>
              </a:rPr>
              <a:t>, de </a:t>
            </a:r>
            <a:r>
              <a:rPr lang="es-ES" sz="2000" dirty="0" err="1" smtClean="0">
                <a:solidFill>
                  <a:schemeClr val="tx1"/>
                </a:solidFill>
              </a:rPr>
              <a:t>Bonis</a:t>
            </a:r>
            <a:r>
              <a:rPr lang="es-ES" sz="2000" dirty="0" smtClean="0">
                <a:solidFill>
                  <a:schemeClr val="tx1"/>
                </a:solidFill>
              </a:rPr>
              <a:t>, Monti, </a:t>
            </a:r>
            <a:r>
              <a:rPr lang="es-ES" sz="2000" dirty="0" err="1" smtClean="0">
                <a:solidFill>
                  <a:schemeClr val="tx1"/>
                </a:solidFill>
              </a:rPr>
              <a:t>Vollmer</a:t>
            </a:r>
            <a:r>
              <a:rPr lang="es-ES" sz="2000" dirty="0" smtClean="0">
                <a:solidFill>
                  <a:schemeClr val="tx1"/>
                </a:solidFill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</a:rPr>
              <a:t>Zabalbeascoa</a:t>
            </a:r>
            <a:r>
              <a:rPr lang="es-ES" sz="2000" dirty="0" smtClean="0">
                <a:solidFill>
                  <a:schemeClr val="tx1"/>
                </a:solidFill>
              </a:rPr>
              <a:t>)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ca-ES" sz="800" dirty="0" smtClean="0"/>
              <a:t>...</a:t>
            </a:r>
            <a:endParaRPr lang="es-E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8640"/>
            <a:ext cx="8686800" cy="12241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s-ES" sz="2800" b="1" dirty="0" err="1" smtClean="0"/>
              <a:t>Focused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on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target </a:t>
            </a:r>
            <a:r>
              <a:rPr lang="es-ES" sz="2800" b="1" dirty="0" err="1" smtClean="0"/>
              <a:t>text</a:t>
            </a: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>(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product</a:t>
            </a:r>
            <a:r>
              <a:rPr lang="es-ES" sz="2800" b="1" dirty="0" smtClean="0"/>
              <a:t> of </a:t>
            </a:r>
            <a:r>
              <a:rPr lang="es-ES" sz="2800" b="1" dirty="0" err="1" smtClean="0"/>
              <a:t>translation</a:t>
            </a:r>
            <a:r>
              <a:rPr lang="es-ES" sz="2800" b="1" dirty="0" smtClean="0"/>
              <a:t>) [4]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5184775"/>
          </a:xfrm>
        </p:spPr>
        <p:txBody>
          <a:bodyPr/>
          <a:lstStyle/>
          <a:p>
            <a:pPr marL="457200" lvl="1" indent="-457200" eaLnBrk="1" hangingPunct="1">
              <a:buClr>
                <a:schemeClr val="bg2"/>
              </a:buClr>
              <a:buSzPct val="100000"/>
              <a:buFont typeface="+mj-lt"/>
              <a:buAutoNum type="arabicPeriod" startAt="10"/>
              <a:defRPr/>
            </a:pPr>
            <a:r>
              <a:rPr lang="es-ES" dirty="0" smtClean="0">
                <a:solidFill>
                  <a:schemeClr val="tx1"/>
                </a:solidFill>
              </a:rPr>
              <a:t>10.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Cultural </a:t>
            </a:r>
            <a:r>
              <a:rPr lang="es-ES" dirty="0" err="1" smtClean="0">
                <a:solidFill>
                  <a:schemeClr val="tx1"/>
                </a:solidFill>
              </a:rPr>
              <a:t>Turn</a:t>
            </a:r>
            <a:r>
              <a:rPr lang="es-ES" dirty="0" smtClean="0">
                <a:solidFill>
                  <a:schemeClr val="tx1"/>
                </a:solidFill>
              </a:rPr>
              <a:t> in AVT (and </a:t>
            </a:r>
            <a:r>
              <a:rPr lang="es-ES" dirty="0" err="1" smtClean="0">
                <a:solidFill>
                  <a:schemeClr val="tx1"/>
                </a:solidFill>
              </a:rPr>
              <a:t>dubbing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</a:p>
          <a:p>
            <a:pPr marL="457200" lvl="1" indent="-457200" eaLnBrk="1" hangingPunct="1">
              <a:buClr>
                <a:schemeClr val="bg2"/>
              </a:buClr>
              <a:buSzPct val="100000"/>
              <a:buFont typeface="+mj-lt"/>
              <a:buAutoNum type="arabicPeriod" startAt="10"/>
              <a:defRPr/>
            </a:pPr>
            <a:endParaRPr lang="ca-ES" sz="2000" dirty="0" smtClean="0">
              <a:solidFill>
                <a:schemeClr val="tx1"/>
              </a:solidFill>
            </a:endParaRPr>
          </a:p>
          <a:p>
            <a:pPr marL="457200" lvl="1" indent="-457200" eaLnBrk="1" hangingPunct="1">
              <a:buClr>
                <a:schemeClr val="bg2"/>
              </a:buClr>
              <a:buSzPct val="100000"/>
              <a:buFont typeface="+mj-lt"/>
              <a:buAutoNum type="arabicPeriod" startAt="10"/>
              <a:defRPr/>
            </a:pPr>
            <a:r>
              <a:rPr lang="ca-ES" sz="2400" dirty="0" smtClean="0">
                <a:solidFill>
                  <a:schemeClr val="tx1"/>
                </a:solidFill>
              </a:rPr>
              <a:t>Díaz </a:t>
            </a:r>
            <a:r>
              <a:rPr lang="ca-ES" sz="2400" dirty="0" err="1" smtClean="0">
                <a:solidFill>
                  <a:schemeClr val="tx1"/>
                </a:solidFill>
              </a:rPr>
              <a:t>Cintas</a:t>
            </a:r>
            <a:r>
              <a:rPr lang="ca-ES" sz="2400" dirty="0" smtClean="0">
                <a:solidFill>
                  <a:schemeClr val="tx1"/>
                </a:solidFill>
              </a:rPr>
              <a:t>, 2012 </a:t>
            </a:r>
            <a:r>
              <a:rPr lang="ca-ES" sz="2400" dirty="0" smtClean="0">
                <a:solidFill>
                  <a:schemeClr val="tx1"/>
                </a:solidFill>
                <a:sym typeface="Wingdings" pitchFamily="2" charset="2"/>
              </a:rPr>
              <a:t> Meta</a:t>
            </a:r>
          </a:p>
          <a:p>
            <a:pPr marL="457200" lvl="1" indent="-457200" eaLnBrk="1" hangingPunct="1">
              <a:buClr>
                <a:schemeClr val="bg2"/>
              </a:buClr>
              <a:buSzPct val="100000"/>
              <a:buFont typeface="+mj-lt"/>
              <a:buAutoNum type="arabicPeriod" startAt="10"/>
              <a:defRPr/>
            </a:pPr>
            <a:endParaRPr lang="ca-E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457200" lvl="1" indent="-457200" eaLnBrk="1" hangingPunct="1">
              <a:buClr>
                <a:schemeClr val="bg2"/>
              </a:buClr>
              <a:buSzPct val="100000"/>
              <a:buFont typeface="+mj-lt"/>
              <a:buAutoNum type="arabicPeriod" startAt="10"/>
              <a:defRPr/>
            </a:pPr>
            <a:r>
              <a:rPr lang="ca-ES" sz="2400" dirty="0" err="1" smtClean="0">
                <a:solidFill>
                  <a:schemeClr val="tx1"/>
                </a:solidFill>
                <a:sym typeface="Wingdings" pitchFamily="2" charset="2"/>
              </a:rPr>
              <a:t>Books</a:t>
            </a:r>
            <a:r>
              <a:rPr lang="ca-ES" sz="2400" dirty="0" smtClean="0">
                <a:solidFill>
                  <a:schemeClr val="tx1"/>
                </a:solidFill>
                <a:sym typeface="Wingdings" pitchFamily="2" charset="2"/>
              </a:rPr>
              <a:t>, articles and </a:t>
            </a:r>
            <a:r>
              <a:rPr lang="ca-ES" sz="2400" dirty="0" err="1" smtClean="0">
                <a:solidFill>
                  <a:schemeClr val="tx1"/>
                </a:solidFill>
                <a:sym typeface="Wingdings" pitchFamily="2" charset="2"/>
              </a:rPr>
              <a:t>PhD</a:t>
            </a:r>
            <a:r>
              <a:rPr lang="ca-E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ca-ES" sz="2400" dirty="0" err="1" smtClean="0">
                <a:solidFill>
                  <a:schemeClr val="tx1"/>
                </a:solidFill>
                <a:sym typeface="Wingdings" pitchFamily="2" charset="2"/>
              </a:rPr>
              <a:t>theses</a:t>
            </a:r>
            <a:r>
              <a:rPr lang="ca-ES" sz="2400" dirty="0" smtClean="0">
                <a:solidFill>
                  <a:schemeClr val="tx1"/>
                </a:solidFill>
                <a:sym typeface="Wingdings" pitchFamily="2" charset="2"/>
              </a:rPr>
              <a:t>:</a:t>
            </a:r>
            <a:endParaRPr lang="es-ES" sz="2400" dirty="0" smtClean="0">
              <a:solidFill>
                <a:schemeClr val="tx1"/>
              </a:solidFill>
            </a:endParaRP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s-ES" sz="2000" dirty="0" err="1" smtClean="0">
                <a:solidFill>
                  <a:schemeClr val="tx1"/>
                </a:solidFill>
              </a:rPr>
              <a:t>gender</a:t>
            </a:r>
            <a:r>
              <a:rPr lang="es-ES" sz="2000" dirty="0" smtClean="0">
                <a:solidFill>
                  <a:schemeClr val="tx1"/>
                </a:solidFill>
              </a:rPr>
              <a:t> (De Marco, </a:t>
            </a:r>
            <a:r>
              <a:rPr lang="es-ES" sz="2000" dirty="0" err="1" smtClean="0">
                <a:solidFill>
                  <a:schemeClr val="tx1"/>
                </a:solidFill>
              </a:rPr>
              <a:t>Mereu</a:t>
            </a:r>
            <a:r>
              <a:rPr lang="es-ES" sz="2000" dirty="0" smtClean="0">
                <a:solidFill>
                  <a:schemeClr val="tx1"/>
                </a:solidFill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</a:rPr>
              <a:t>Ranzato</a:t>
            </a:r>
            <a:r>
              <a:rPr lang="es-ES" sz="2000" dirty="0" smtClean="0">
                <a:solidFill>
                  <a:schemeClr val="tx1"/>
                </a:solidFill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</a:rPr>
              <a:t>Zanotti</a:t>
            </a:r>
            <a:r>
              <a:rPr lang="es-ES" sz="2000" dirty="0" smtClean="0">
                <a:solidFill>
                  <a:schemeClr val="tx1"/>
                </a:solidFill>
              </a:rPr>
              <a:t>)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ca-ES" sz="2000" dirty="0" err="1" smtClean="0">
                <a:solidFill>
                  <a:schemeClr val="tx1"/>
                </a:solidFill>
              </a:rPr>
              <a:t>power</a:t>
            </a:r>
            <a:r>
              <a:rPr lang="ca-ES" sz="2000" dirty="0" smtClean="0">
                <a:solidFill>
                  <a:schemeClr val="tx1"/>
                </a:solidFill>
              </a:rPr>
              <a:t> and </a:t>
            </a:r>
            <a:r>
              <a:rPr lang="ca-ES" sz="2000" dirty="0" err="1" smtClean="0">
                <a:solidFill>
                  <a:schemeClr val="tx1"/>
                </a:solidFill>
              </a:rPr>
              <a:t>manipulation</a:t>
            </a:r>
            <a:r>
              <a:rPr lang="ca-ES" sz="2000" dirty="0" smtClean="0">
                <a:solidFill>
                  <a:schemeClr val="tx1"/>
                </a:solidFill>
              </a:rPr>
              <a:t> (Di Giovanni, </a:t>
            </a:r>
            <a:r>
              <a:rPr lang="ca-ES" sz="2000" dirty="0" err="1" smtClean="0">
                <a:solidFill>
                  <a:schemeClr val="tx1"/>
                </a:solidFill>
              </a:rPr>
              <a:t>Richart</a:t>
            </a:r>
            <a:r>
              <a:rPr lang="ca-ES" sz="2000" dirty="0" smtClean="0">
                <a:solidFill>
                  <a:schemeClr val="tx1"/>
                </a:solidFill>
              </a:rPr>
              <a:t>, Ferrari, </a:t>
            </a:r>
            <a:r>
              <a:rPr lang="ca-ES" sz="2000" dirty="0" err="1" smtClean="0">
                <a:solidFill>
                  <a:schemeClr val="tx1"/>
                </a:solidFill>
              </a:rPr>
              <a:t>Barambones</a:t>
            </a:r>
            <a:r>
              <a:rPr lang="ca-ES" sz="2000" dirty="0" smtClean="0">
                <a:solidFill>
                  <a:schemeClr val="tx1"/>
                </a:solidFill>
              </a:rPr>
              <a:t> et al., </a:t>
            </a:r>
            <a:r>
              <a:rPr lang="ca-ES" sz="2000" dirty="0" err="1" smtClean="0">
                <a:solidFill>
                  <a:schemeClr val="tx1"/>
                </a:solidFill>
              </a:rPr>
              <a:t>Holobut</a:t>
            </a:r>
            <a:r>
              <a:rPr lang="ca-ES" sz="2000" dirty="0" smtClean="0">
                <a:solidFill>
                  <a:schemeClr val="tx1"/>
                </a:solidFill>
              </a:rPr>
              <a:t> – voice-over –)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ca-ES" sz="2000" dirty="0" err="1" smtClean="0">
                <a:solidFill>
                  <a:schemeClr val="tx1"/>
                </a:solidFill>
              </a:rPr>
              <a:t>patronage</a:t>
            </a:r>
            <a:r>
              <a:rPr lang="ca-ES" sz="2000" dirty="0" smtClean="0">
                <a:solidFill>
                  <a:schemeClr val="tx1"/>
                </a:solidFill>
              </a:rPr>
              <a:t> (Marzà, Prats)</a:t>
            </a:r>
            <a:endParaRPr lang="es-ES" sz="2000" dirty="0" smtClean="0">
              <a:solidFill>
                <a:schemeClr val="tx1"/>
              </a:solidFill>
            </a:endParaRP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ca-ES" sz="2000" dirty="0" smtClean="0"/>
              <a:t>...</a:t>
            </a:r>
            <a:endParaRPr lang="es-E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a-ES" sz="3200" b="1" dirty="0" err="1" smtClean="0"/>
              <a:t>didactics</a:t>
            </a:r>
            <a:endParaRPr lang="es-ES" sz="3200" b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280400" cy="55895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s-ES" dirty="0" err="1" smtClean="0"/>
              <a:t>Agost</a:t>
            </a:r>
            <a:r>
              <a:rPr lang="es-ES" dirty="0" smtClean="0"/>
              <a:t>, </a:t>
            </a:r>
            <a:r>
              <a:rPr lang="es-ES" dirty="0" err="1" smtClean="0"/>
              <a:t>Chaume</a:t>
            </a:r>
            <a:r>
              <a:rPr lang="es-ES" dirty="0" smtClean="0"/>
              <a:t>, Hurtado (1996 &amp; 1999); </a:t>
            </a:r>
            <a:r>
              <a:rPr lang="es-ES" dirty="0" err="1" smtClean="0"/>
              <a:t>Zabalbeascoa</a:t>
            </a:r>
            <a:r>
              <a:rPr lang="es-ES" dirty="0" smtClean="0"/>
              <a:t> (1997, 1999, 2000, 2001); </a:t>
            </a:r>
            <a:r>
              <a:rPr lang="es-ES" dirty="0" err="1" smtClean="0"/>
              <a:t>Izard</a:t>
            </a:r>
            <a:r>
              <a:rPr lang="es-ES" dirty="0" smtClean="0"/>
              <a:t> (2001); </a:t>
            </a:r>
            <a:r>
              <a:rPr lang="es-ES" dirty="0" err="1" smtClean="0"/>
              <a:t>Bartrina</a:t>
            </a:r>
            <a:r>
              <a:rPr lang="es-ES" dirty="0" smtClean="0"/>
              <a:t> &amp; Espasa (2001, 2003); </a:t>
            </a:r>
            <a:r>
              <a:rPr lang="es-ES" dirty="0" err="1" smtClean="0"/>
              <a:t>Chaume</a:t>
            </a:r>
            <a:r>
              <a:rPr lang="es-ES" dirty="0" smtClean="0"/>
              <a:t> (2003); Pereira &amp; Lorenzo (2004); Díaz Cintas (2007); </a:t>
            </a:r>
            <a:r>
              <a:rPr lang="es-ES" dirty="0" err="1" smtClean="0"/>
              <a:t>Jüngst</a:t>
            </a:r>
            <a:r>
              <a:rPr lang="es-ES" dirty="0" smtClean="0"/>
              <a:t> (2010); Martínez Sierra (2012); Cerezo (2012)</a:t>
            </a:r>
          </a:p>
          <a:p>
            <a:pPr eaLnBrk="1" hangingPunct="1">
              <a:buFont typeface="Wingdings" pitchFamily="2" charset="2"/>
              <a:buChar char="ü"/>
            </a:pPr>
            <a:endParaRPr lang="es-ES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es-ES" dirty="0" err="1" smtClean="0"/>
              <a:t>Teaching</a:t>
            </a:r>
            <a:r>
              <a:rPr lang="es-ES" dirty="0" smtClean="0"/>
              <a:t> </a:t>
            </a:r>
            <a:r>
              <a:rPr lang="es-ES" dirty="0" err="1" smtClean="0"/>
              <a:t>languages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 err="1" smtClean="0"/>
              <a:t>dubbing</a:t>
            </a:r>
            <a:r>
              <a:rPr lang="es-ES" dirty="0" smtClean="0"/>
              <a:t> (</a:t>
            </a:r>
            <a:r>
              <a:rPr lang="es-ES" dirty="0" err="1" smtClean="0"/>
              <a:t>Danan</a:t>
            </a:r>
            <a:r>
              <a:rPr lang="es-ES" dirty="0" smtClean="0"/>
              <a:t>, </a:t>
            </a:r>
            <a:r>
              <a:rPr lang="es-ES" dirty="0" err="1" smtClean="0"/>
              <a:t>Burston</a:t>
            </a:r>
            <a:r>
              <a:rPr lang="es-ES" dirty="0" smtClean="0"/>
              <a:t>, </a:t>
            </a:r>
            <a:r>
              <a:rPr lang="es-ES" dirty="0" err="1" smtClean="0"/>
              <a:t>ClipFlair</a:t>
            </a:r>
            <a:r>
              <a:rPr lang="es-E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err="1" smtClean="0"/>
              <a:t>Some</a:t>
            </a:r>
            <a:r>
              <a:rPr lang="ca-ES" dirty="0" smtClean="0"/>
              <a:t> </a:t>
            </a:r>
            <a:r>
              <a:rPr lang="ca-ES" dirty="0" err="1" smtClean="0"/>
              <a:t>projects</a:t>
            </a:r>
            <a:r>
              <a:rPr lang="ca-ES" dirty="0" smtClean="0"/>
              <a:t> </a:t>
            </a:r>
            <a:r>
              <a:rPr lang="ca-ES" dirty="0" err="1" smtClean="0"/>
              <a:t>involving</a:t>
            </a:r>
            <a:r>
              <a:rPr lang="ca-ES" dirty="0" smtClean="0"/>
              <a:t> </a:t>
            </a:r>
            <a:r>
              <a:rPr lang="ca-ES" dirty="0" err="1" smtClean="0"/>
              <a:t>dubbing</a:t>
            </a:r>
            <a:endParaRPr lang="es-ES" dirty="0"/>
          </a:p>
        </p:txBody>
      </p:sp>
      <p:pic>
        <p:nvPicPr>
          <p:cNvPr id="4" name="3 Marcador de contenido" descr="FedeDubbin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7164737-3CD9-4E40-823C-EDA6DB41B60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6011863" y="0"/>
            <a:ext cx="3132137" cy="4048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Dubbing Quality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 cstate="print"/>
          <a:srcRect l="8485" t="18208" r="11781" b="20641"/>
          <a:stretch>
            <a:fillRect/>
          </a:stretch>
        </p:blipFill>
        <p:spPr bwMode="auto">
          <a:xfrm>
            <a:off x="0" y="404813"/>
            <a:ext cx="9144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15900" y="444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>
                <a:latin typeface="Trebuchet MS" pitchFamily="34" charset="0"/>
              </a:rPr>
              <a:t>http://137.204.90.125/dubbingquality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24863" cy="8270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 smtClean="0"/>
              <a:t>1.1. TYPES OF AUDIOVISUAL TRANSLATION</a:t>
            </a:r>
            <a:endParaRPr lang="ca-ES" sz="3200" dirty="0" smtClean="0"/>
          </a:p>
        </p:txBody>
      </p:sp>
      <p:graphicFrame>
        <p:nvGraphicFramePr>
          <p:cNvPr id="11" name="Diagram 10"/>
          <p:cNvGraphicFramePr/>
          <p:nvPr/>
        </p:nvGraphicFramePr>
        <p:xfrm>
          <a:off x="323528" y="1340768"/>
          <a:ext cx="8280920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684213" y="3429000"/>
            <a:ext cx="158432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400" dirty="0" err="1">
                <a:solidFill>
                  <a:schemeClr val="bg1"/>
                </a:solidFill>
                <a:latin typeface="+mn-lt"/>
              </a:rPr>
              <a:t>AVT</a:t>
            </a:r>
            <a:endParaRPr lang="en-GB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063" y="4697413"/>
            <a:ext cx="3024187" cy="110807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latin typeface="+mj-lt"/>
              </a:rPr>
              <a:t>Spoken output (SL) &gt; Spoken output (TL)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580063" y="1196975"/>
            <a:ext cx="3024187" cy="110807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latin typeface="+mj-lt"/>
              </a:rPr>
              <a:t>Spoken output (SL) &gt; Written output (TL)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6372225" y="0"/>
            <a:ext cx="2771775" cy="4048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en-GB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Tralima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88913" y="44450"/>
            <a:ext cx="1992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/>
            <a:r>
              <a:rPr lang="en-GB" sz="1600" b="0"/>
              <a:t>www.ehu.es/tralima</a:t>
            </a: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3" cstate="print"/>
          <a:srcRect l="12177" t="14391" r="13258" b="10797"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 descr="Tr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12" y="0"/>
            <a:ext cx="89209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6948488" y="0"/>
            <a:ext cx="2195512" cy="4048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en-GB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Forlitx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 cstate="print"/>
          <a:srcRect l="7747" t="4083" r="19165" b="43860"/>
          <a:stretch>
            <a:fillRect/>
          </a:stretch>
        </p:blipFill>
        <p:spPr bwMode="auto">
          <a:xfrm>
            <a:off x="0" y="404813"/>
            <a:ext cx="9142413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 descr="Open Dubbing Proj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12" y="0"/>
            <a:ext cx="89209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 descr="Accessible Filmma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12" y="0"/>
            <a:ext cx="89209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C410E0F-670C-43B4-B900-626C53751E59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5940425" y="0"/>
            <a:ext cx="3203575" cy="4048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Voice in Translation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50825" y="44450"/>
            <a:ext cx="5227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/>
            <a:r>
              <a:rPr lang="en-GB" sz="1400" b="0" dirty="0"/>
              <a:t>www.hf.uio.no/ilos/english/research/groups/Voice-in-Translation</a:t>
            </a:r>
            <a:endParaRPr lang="en-GB" sz="1100" b="0" dirty="0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 cstate="print"/>
          <a:srcRect l="1840" t="14391" r="3661" b="6250"/>
          <a:stretch>
            <a:fillRect/>
          </a:stretch>
        </p:blipFill>
        <p:spPr bwMode="auto">
          <a:xfrm>
            <a:off x="-36513" y="404813"/>
            <a:ext cx="9217026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 descr="Transme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12" y="0"/>
            <a:ext cx="89209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631FF60-6428-400B-AA92-5F333ACF12F2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6372225" y="0"/>
            <a:ext cx="2771775" cy="4048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CAIAC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88913" y="44450"/>
            <a:ext cx="3495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/>
            <a:r>
              <a:rPr lang="en-GB" sz="1400" b="0"/>
              <a:t>http://</a:t>
            </a:r>
            <a:r>
              <a:rPr lang="en-GB" sz="1600" b="0"/>
              <a:t>centresderecerca.uab.cat/caiac</a:t>
            </a:r>
            <a:endParaRPr lang="en-GB" sz="1400" b="0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 cstate="print"/>
          <a:srcRect l="1840" t="15375" r="4399" b="6250"/>
          <a:stretch>
            <a:fillRect/>
          </a:stretch>
        </p:blipFill>
        <p:spPr bwMode="auto">
          <a:xfrm>
            <a:off x="0" y="476250"/>
            <a:ext cx="9180513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lipFla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663299" cy="6839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smtClean="0">
                <a:hlinkClick r:id="rId2"/>
              </a:rPr>
              <a:t>TRANSLATING MUSIC</a:t>
            </a:r>
            <a:endParaRPr lang="es-ES" dirty="0"/>
          </a:p>
        </p:txBody>
      </p:sp>
      <p:pic>
        <p:nvPicPr>
          <p:cNvPr id="24" name="23 Marcador de contenido" descr="Translating Mus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96752"/>
            <a:ext cx="8208912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127875" cy="850900"/>
          </a:xfrm>
        </p:spPr>
        <p:txBody>
          <a:bodyPr/>
          <a:lstStyle/>
          <a:p>
            <a:pPr algn="ctr">
              <a:defRPr/>
            </a:pPr>
            <a:r>
              <a:rPr lang="en-GB" dirty="0" smtClean="0"/>
              <a:t>1.2. Types of AVT: Revoicing</a:t>
            </a:r>
            <a:endParaRPr lang="en-GB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492500" y="1196975"/>
            <a:ext cx="5256213" cy="1584325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GB" dirty="0" smtClean="0"/>
              <a:t>The </a:t>
            </a:r>
            <a:r>
              <a:rPr lang="en-GB" b="1" dirty="0" smtClean="0"/>
              <a:t>original soundtrack is totally replaced by a new one in the TL </a:t>
            </a:r>
            <a:r>
              <a:rPr lang="en-GB" dirty="0" smtClean="0"/>
              <a:t>and the target viewer can no longer hear the original exchanges</a:t>
            </a:r>
          </a:p>
        </p:txBody>
      </p:sp>
      <p:sp>
        <p:nvSpPr>
          <p:cNvPr id="4" name="Oval 3"/>
          <p:cNvSpPr/>
          <p:nvPr/>
        </p:nvSpPr>
        <p:spPr>
          <a:xfrm>
            <a:off x="250825" y="1341438"/>
            <a:ext cx="2592388" cy="2447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err="1"/>
              <a:t>Revoicing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0825" y="6237288"/>
            <a:ext cx="32210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 err="1">
                <a:latin typeface="+mj-lt"/>
              </a:rPr>
              <a:t>Díaz</a:t>
            </a:r>
            <a:r>
              <a:rPr lang="en-GB" dirty="0">
                <a:latin typeface="+mj-lt"/>
              </a:rPr>
              <a:t> Cintas and </a:t>
            </a:r>
            <a:r>
              <a:rPr lang="en-GB" dirty="0" err="1">
                <a:latin typeface="+mj-lt"/>
              </a:rPr>
              <a:t>Orero</a:t>
            </a:r>
            <a:r>
              <a:rPr lang="en-GB" dirty="0">
                <a:latin typeface="+mj-lt"/>
              </a:rPr>
              <a:t> (2010: 41)</a:t>
            </a:r>
          </a:p>
        </p:txBody>
      </p:sp>
      <p:sp>
        <p:nvSpPr>
          <p:cNvPr id="6" name="Down Arrow 5"/>
          <p:cNvSpPr/>
          <p:nvPr/>
        </p:nvSpPr>
        <p:spPr>
          <a:xfrm>
            <a:off x="6084168" y="2564904"/>
            <a:ext cx="647700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924300" y="3213100"/>
            <a:ext cx="4535488" cy="10080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-"/>
              <a:defRPr/>
            </a:pP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Lip-sync dubbing</a:t>
            </a:r>
          </a:p>
          <a:p>
            <a:pPr algn="ctr">
              <a:buFontTx/>
              <a:buChar char="-"/>
              <a:defRPr/>
            </a:pPr>
            <a:r>
              <a:rPr lang="en-GB" sz="2800" dirty="0" err="1" smtClean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Fandubbing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 </a:t>
            </a:r>
            <a:endParaRPr lang="en-GB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0825" y="4508500"/>
            <a:ext cx="46815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GB" sz="2400" b="1" dirty="0">
                <a:latin typeface="+mn-lt"/>
              </a:rPr>
              <a:t>The translation is overlapped </a:t>
            </a:r>
            <a:r>
              <a:rPr lang="en-GB" sz="2400" dirty="0">
                <a:latin typeface="+mn-lt"/>
              </a:rPr>
              <a:t>and the original spoken dialogue is still audible in the background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716463" y="4797425"/>
            <a:ext cx="647700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435600" y="4508500"/>
            <a:ext cx="3240088" cy="2016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- Voice-over</a:t>
            </a:r>
          </a:p>
          <a:p>
            <a:pPr algn="ctr">
              <a:buFontTx/>
              <a:buChar char="-"/>
              <a:defRPr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 Interpreting</a:t>
            </a:r>
          </a:p>
          <a:p>
            <a:pPr algn="ctr">
              <a:buFontTx/>
              <a:buChar char="-"/>
              <a:defRPr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 Free commentary </a:t>
            </a:r>
          </a:p>
        </p:txBody>
      </p:sp>
      <p:cxnSp>
        <p:nvCxnSpPr>
          <p:cNvPr id="12" name="Straight Arrow Connector 11"/>
          <p:cNvCxnSpPr>
            <a:stCxn id="4" idx="6"/>
          </p:cNvCxnSpPr>
          <p:nvPr/>
        </p:nvCxnSpPr>
        <p:spPr>
          <a:xfrm flipV="1">
            <a:off x="2843213" y="2133600"/>
            <a:ext cx="576262" cy="431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4"/>
          </p:cNvCxnSpPr>
          <p:nvPr/>
        </p:nvCxnSpPr>
        <p:spPr>
          <a:xfrm>
            <a:off x="1547813" y="3789363"/>
            <a:ext cx="1008062" cy="863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Asin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277813"/>
            <a:ext cx="8001000" cy="1143000"/>
          </a:xfrm>
        </p:spPr>
        <p:txBody>
          <a:bodyPr>
            <a:normAutofit fontScale="90000"/>
          </a:bodyPr>
          <a:lstStyle/>
          <a:p>
            <a:pPr lvl="1" algn="ctr" fontAlgn="auto">
              <a:spcAft>
                <a:spcPts val="0"/>
              </a:spcAft>
              <a:defRPr/>
            </a:pPr>
            <a:r>
              <a:rPr lang="ca-ES" sz="7200" b="1" u="sng" dirty="0" smtClean="0"/>
              <a:t>MANY THANKS!!!!</a:t>
            </a:r>
            <a:br>
              <a:rPr lang="ca-ES" sz="7200" b="1" u="sng" dirty="0" smtClean="0"/>
            </a:br>
            <a:endParaRPr lang="es-ES" sz="2800" b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713788" cy="5257800"/>
          </a:xfrm>
        </p:spPr>
        <p:txBody>
          <a:bodyPr/>
          <a:lstStyle/>
          <a:p>
            <a:pPr lvl="1" algn="ctr">
              <a:buNone/>
            </a:pPr>
            <a:endParaRPr lang="ca-ES" sz="3200" b="1" u="sng" dirty="0" smtClean="0"/>
          </a:p>
          <a:p>
            <a:pPr lvl="1" algn="ctr">
              <a:buNone/>
            </a:pPr>
            <a:endParaRPr lang="ca-ES" sz="3200" b="1" u="sng" dirty="0" smtClean="0"/>
          </a:p>
          <a:p>
            <a:pPr lvl="1" algn="ctr">
              <a:buNone/>
            </a:pPr>
            <a:endParaRPr lang="ca-ES" sz="3200" b="1" u="sng" dirty="0" smtClean="0"/>
          </a:p>
          <a:p>
            <a:pPr lvl="1"/>
            <a:endParaRPr lang="en-US" dirty="0" smtClean="0"/>
          </a:p>
        </p:txBody>
      </p:sp>
      <p:pic>
        <p:nvPicPr>
          <p:cNvPr id="4" name="3 Imagen" descr="FedeDubbi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20080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772400" cy="1286718"/>
          </a:xfrm>
        </p:spPr>
        <p:txBody>
          <a:bodyPr/>
          <a:lstStyle/>
          <a:p>
            <a:pPr algn="ctr" eaLnBrk="1" hangingPunct="1"/>
            <a:r>
              <a:rPr lang="en-GB" sz="2800" b="1" dirty="0" smtClean="0"/>
              <a:t>1.3. AUDIOVISUAL TRANSLATION TYPES: REVOICING</a:t>
            </a:r>
            <a:endParaRPr lang="ca-ES" sz="28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8280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dirty="0" smtClean="0">
                <a:hlinkClick r:id="rId3"/>
              </a:rPr>
              <a:t>dubbing</a:t>
            </a:r>
            <a:endParaRPr lang="en-GB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dirty="0" smtClean="0">
                <a:hlinkClick r:id="rId4"/>
              </a:rPr>
              <a:t>voice-over</a:t>
            </a:r>
            <a:r>
              <a:rPr lang="en-GB" dirty="0" smtClean="0"/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600" dirty="0" smtClean="0"/>
              <a:t>Polish </a:t>
            </a:r>
            <a:r>
              <a:rPr lang="en-GB" sz="2600" i="1" dirty="0" err="1" smtClean="0">
                <a:hlinkClick r:id="rId5"/>
              </a:rPr>
              <a:t>szeptanka</a:t>
            </a:r>
            <a:r>
              <a:rPr lang="en-GB" sz="2600" i="1" dirty="0" smtClean="0">
                <a:hlinkClick r:id="rId5"/>
              </a:rPr>
              <a:t> </a:t>
            </a:r>
            <a:endParaRPr lang="en-GB" sz="2600" i="1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en-GB" sz="1800" dirty="0" smtClean="0"/>
              <a:t>(fiction is not always rendered through dubbing/subtitling)</a:t>
            </a:r>
            <a:endParaRPr lang="en-GB" sz="18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500" dirty="0" smtClean="0">
                <a:hlinkClick r:id="rId6"/>
              </a:rPr>
              <a:t>Russian dubbing</a:t>
            </a:r>
            <a:r>
              <a:rPr lang="en-GB" sz="2500" dirty="0" smtClean="0"/>
              <a:t> / partial dubbing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dirty="0" smtClean="0">
                <a:hlinkClick r:id="rId7"/>
              </a:rPr>
              <a:t>simultaneous interpreting</a:t>
            </a:r>
            <a:r>
              <a:rPr lang="en-GB" dirty="0" smtClean="0"/>
              <a:t> </a:t>
            </a:r>
            <a:r>
              <a:rPr lang="en-GB" sz="2800" dirty="0" smtClean="0"/>
              <a:t>(+ Tanzan</a:t>
            </a:r>
            <a:r>
              <a:rPr lang="en-GB" b="1" dirty="0" smtClean="0"/>
              <a:t>i</a:t>
            </a:r>
            <a:r>
              <a:rPr lang="en-GB" sz="2800" dirty="0" smtClean="0"/>
              <a:t>an </a:t>
            </a:r>
            <a:r>
              <a:rPr lang="en-GB" sz="2800" i="1" dirty="0" err="1" smtClean="0"/>
              <a:t>veejays</a:t>
            </a:r>
            <a:r>
              <a:rPr lang="en-GB" sz="28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dirty="0" smtClean="0">
                <a:hlinkClick r:id="rId8"/>
              </a:rPr>
              <a:t>free-commentary</a:t>
            </a:r>
            <a:endParaRPr lang="en-GB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dirty="0" smtClean="0">
                <a:hlinkClick r:id="rId9"/>
              </a:rPr>
              <a:t>Goblin Translation</a:t>
            </a:r>
            <a:endParaRPr lang="en-GB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dirty="0" smtClean="0">
                <a:hlinkClick r:id="rId10"/>
              </a:rPr>
              <a:t>audio description for the blind and visually-impaired</a:t>
            </a:r>
            <a:endParaRPr lang="en-GB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dirty="0" err="1" smtClean="0">
                <a:hlinkClick r:id="rId11" action="ppaction://hlinkfile"/>
              </a:rPr>
              <a:t>fandubbing</a:t>
            </a:r>
            <a:r>
              <a:rPr lang="en-GB" dirty="0" smtClean="0">
                <a:hlinkClick r:id="rId11" action="ppaction://hlinkfile"/>
              </a:rPr>
              <a:t>/</a:t>
            </a:r>
            <a:r>
              <a:rPr lang="en-GB" dirty="0" err="1" smtClean="0">
                <a:hlinkClick r:id="rId11" action="ppaction://hlinkfile"/>
              </a:rPr>
              <a:t>fundubbing</a:t>
            </a:r>
            <a:r>
              <a:rPr lang="en-GB" dirty="0" smtClean="0"/>
              <a:t> </a:t>
            </a:r>
            <a:r>
              <a:rPr lang="en-GB" sz="1800" dirty="0" smtClean="0"/>
              <a:t>(amateurs also dub their own clips)</a:t>
            </a:r>
            <a:endParaRPr lang="en-GB" sz="1800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524328" y="4221088"/>
            <a:ext cx="774576" cy="288925"/>
          </a:xfrm>
        </p:spPr>
        <p:txBody>
          <a:bodyPr/>
          <a:lstStyle/>
          <a:p>
            <a:pPr>
              <a:defRPr/>
            </a:pP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16632"/>
            <a:ext cx="7772400" cy="122413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b="1" dirty="0" smtClean="0"/>
              <a:t>2. MEDIA CONVERGENCE AND AVT: </a:t>
            </a:r>
            <a:br>
              <a:rPr lang="en-GB" sz="2800" b="1" dirty="0" smtClean="0"/>
            </a:br>
            <a:r>
              <a:rPr lang="en-GB" sz="2800" b="1" dirty="0" smtClean="0"/>
              <a:t>present facts</a:t>
            </a:r>
            <a:endParaRPr lang="ca-ES" sz="2800" b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1"/>
            <a:ext cx="8641085" cy="5400599"/>
          </a:xfrm>
        </p:spPr>
        <p:txBody>
          <a:bodyPr/>
          <a:lstStyle/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GB" sz="2000" dirty="0" smtClean="0"/>
              <a:t>Media conv</a:t>
            </a:r>
            <a:r>
              <a:rPr lang="en-GB" sz="2000" b="1" dirty="0" smtClean="0"/>
              <a:t>e</a:t>
            </a:r>
            <a:r>
              <a:rPr lang="en-GB" sz="2000" dirty="0" smtClean="0"/>
              <a:t>rgence </a:t>
            </a:r>
            <a:r>
              <a:rPr lang="en-GB" sz="2000" dirty="0" smtClean="0"/>
              <a:t>+ digital technology allow </a:t>
            </a:r>
            <a:r>
              <a:rPr lang="en-GB" sz="2000" dirty="0" smtClean="0"/>
              <a:t>all AVT types in the same </a:t>
            </a:r>
            <a:r>
              <a:rPr lang="en-GB" sz="2000" dirty="0" smtClean="0"/>
              <a:t>product:</a:t>
            </a:r>
            <a:endParaRPr lang="en-GB" sz="2000" dirty="0" smtClean="0">
              <a:hlinkClick r:id="rId2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dirty="0" smtClean="0"/>
              <a:t>Any audiovisual product, in principle – potentially – can be dubbed, subtitled (or </a:t>
            </a:r>
            <a:r>
              <a:rPr lang="en-GB" sz="2000" dirty="0" err="1" smtClean="0"/>
              <a:t>respoken</a:t>
            </a:r>
            <a:r>
              <a:rPr lang="en-GB" sz="2000" dirty="0" smtClean="0"/>
              <a:t>, or </a:t>
            </a:r>
            <a:r>
              <a:rPr lang="en-GB" sz="2000" dirty="0" err="1" smtClean="0"/>
              <a:t>audiosubtitled</a:t>
            </a:r>
            <a:r>
              <a:rPr lang="en-GB" sz="2000" dirty="0" smtClean="0"/>
              <a:t>), voiced-over, subtitled for the deaf, </a:t>
            </a:r>
            <a:r>
              <a:rPr lang="en-GB" sz="2000" dirty="0" err="1" smtClean="0"/>
              <a:t>audiodescribed</a:t>
            </a:r>
            <a:r>
              <a:rPr lang="en-GB" sz="2000" dirty="0" smtClean="0"/>
              <a:t> for the blind. Some other genres can be translated with free-commentary, can also be </a:t>
            </a:r>
            <a:r>
              <a:rPr lang="en-GB" sz="2000" dirty="0" err="1" smtClean="0"/>
              <a:t>fandubbed</a:t>
            </a:r>
            <a:r>
              <a:rPr lang="en-GB" sz="2000" dirty="0" smtClean="0"/>
              <a:t>, </a:t>
            </a:r>
            <a:r>
              <a:rPr lang="en-GB" sz="2000" dirty="0" err="1" smtClean="0"/>
              <a:t>fansubbed</a:t>
            </a:r>
            <a:r>
              <a:rPr lang="en-GB" sz="2000" dirty="0" smtClean="0"/>
              <a:t>, etc.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GB" sz="2000" dirty="0" smtClean="0"/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en-GB" sz="2000" dirty="0" smtClean="0"/>
              <a:t>New audiovisual genres combine several AVT Types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dirty="0" smtClean="0"/>
              <a:t>videogames (</a:t>
            </a:r>
            <a:r>
              <a:rPr lang="en-GB" sz="2000" u="sng" dirty="0" smtClean="0">
                <a:hlinkClick r:id="rId3"/>
              </a:rPr>
              <a:t>dubbing</a:t>
            </a:r>
            <a:r>
              <a:rPr lang="en-GB" sz="2000" dirty="0" smtClean="0">
                <a:hlinkClick r:id="rId3"/>
              </a:rPr>
              <a:t> </a:t>
            </a:r>
            <a:r>
              <a:rPr lang="en-GB" sz="2000" dirty="0" smtClean="0"/>
              <a:t>+ subtitling + localization)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ca-ES" sz="2000" dirty="0" err="1" smtClean="0">
                <a:hlinkClick r:id="rId4"/>
              </a:rPr>
              <a:t>advertising</a:t>
            </a:r>
            <a:r>
              <a:rPr lang="ca-ES" sz="2000" dirty="0" smtClean="0"/>
              <a:t> &amp; </a:t>
            </a:r>
            <a:r>
              <a:rPr lang="ca-ES" sz="2000" dirty="0" err="1" smtClean="0"/>
              <a:t>infomercials</a:t>
            </a:r>
            <a:r>
              <a:rPr lang="ca-ES" sz="2000" dirty="0" smtClean="0"/>
              <a:t> (</a:t>
            </a:r>
            <a:r>
              <a:rPr lang="ca-ES" sz="2000" dirty="0" err="1" smtClean="0">
                <a:hlinkClick r:id="rId5"/>
              </a:rPr>
              <a:t>dubbing</a:t>
            </a:r>
            <a:r>
              <a:rPr lang="ca-ES" sz="2000" dirty="0" smtClean="0"/>
              <a:t>, </a:t>
            </a:r>
            <a:r>
              <a:rPr lang="ca-ES" sz="2000" dirty="0" err="1" smtClean="0">
                <a:hlinkClick r:id="rId6"/>
              </a:rPr>
              <a:t>subtitling</a:t>
            </a:r>
            <a:r>
              <a:rPr lang="ca-ES" sz="2000" dirty="0" smtClean="0"/>
              <a:t>, </a:t>
            </a:r>
            <a:r>
              <a:rPr lang="ca-ES" sz="2000" dirty="0" smtClean="0">
                <a:hlinkClick r:id="rId7"/>
              </a:rPr>
              <a:t>voice-over</a:t>
            </a:r>
            <a:r>
              <a:rPr lang="ca-ES" sz="2000" dirty="0" smtClean="0"/>
              <a:t>)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ca-ES" sz="2000" dirty="0" err="1" smtClean="0"/>
              <a:t>instructional</a:t>
            </a:r>
            <a:r>
              <a:rPr lang="ca-ES" sz="2000" dirty="0" smtClean="0"/>
              <a:t> </a:t>
            </a:r>
            <a:r>
              <a:rPr lang="ca-ES" sz="2000" dirty="0" err="1" smtClean="0"/>
              <a:t>videos</a:t>
            </a:r>
            <a:r>
              <a:rPr lang="ca-ES" sz="2000" dirty="0" smtClean="0"/>
              <a:t>, </a:t>
            </a:r>
            <a:r>
              <a:rPr lang="ca-ES" sz="2000" dirty="0" err="1" smtClean="0">
                <a:hlinkClick r:id="rId8"/>
              </a:rPr>
              <a:t>webinars</a:t>
            </a:r>
            <a:r>
              <a:rPr lang="ca-ES" sz="2000" dirty="0" smtClean="0">
                <a:hlinkClick r:id="rId8"/>
              </a:rPr>
              <a:t> </a:t>
            </a:r>
            <a:r>
              <a:rPr lang="ca-ES" sz="2000" dirty="0" smtClean="0"/>
              <a:t>(</a:t>
            </a:r>
            <a:r>
              <a:rPr lang="ca-ES" sz="2000" dirty="0" err="1" smtClean="0"/>
              <a:t>dubbing</a:t>
            </a:r>
            <a:r>
              <a:rPr lang="ca-ES" sz="2000" dirty="0" smtClean="0"/>
              <a:t> + </a:t>
            </a:r>
            <a:r>
              <a:rPr lang="ca-ES" sz="2000" dirty="0" err="1" smtClean="0"/>
              <a:t>subtitling</a:t>
            </a:r>
            <a:r>
              <a:rPr lang="ca-ES" sz="2000" dirty="0" smtClean="0"/>
              <a:t> + voice-over)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endParaRPr lang="ca-ES" sz="2000" dirty="0" smtClean="0"/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ca-ES" sz="2000" dirty="0" err="1" smtClean="0"/>
              <a:t>We</a:t>
            </a:r>
            <a:r>
              <a:rPr lang="ca-ES" sz="2000" dirty="0" smtClean="0"/>
              <a:t> </a:t>
            </a:r>
            <a:r>
              <a:rPr lang="ca-ES" sz="2000" dirty="0" err="1" smtClean="0"/>
              <a:t>can</a:t>
            </a:r>
            <a:r>
              <a:rPr lang="ca-ES" sz="2000" dirty="0" smtClean="0"/>
              <a:t> </a:t>
            </a:r>
            <a:r>
              <a:rPr lang="ca-ES" sz="2000" dirty="0" err="1" smtClean="0"/>
              <a:t>finally</a:t>
            </a:r>
            <a:r>
              <a:rPr lang="ca-ES" sz="2000" dirty="0" smtClean="0"/>
              <a:t> </a:t>
            </a:r>
            <a:r>
              <a:rPr lang="ca-ES" sz="2000" dirty="0" err="1" smtClean="0"/>
              <a:t>bring</a:t>
            </a:r>
            <a:r>
              <a:rPr lang="ca-ES" sz="2000" dirty="0" smtClean="0"/>
              <a:t> </a:t>
            </a:r>
            <a:r>
              <a:rPr lang="ca-ES" sz="2000" dirty="0" err="1" smtClean="0"/>
              <a:t>technology</a:t>
            </a:r>
            <a:r>
              <a:rPr lang="ca-ES" sz="2000" dirty="0" smtClean="0"/>
              <a:t> to </a:t>
            </a:r>
            <a:r>
              <a:rPr lang="ca-ES" sz="2000" dirty="0" err="1" smtClean="0"/>
              <a:t>its</a:t>
            </a:r>
            <a:r>
              <a:rPr lang="ca-ES" sz="2000" dirty="0" smtClean="0"/>
              <a:t> </a:t>
            </a:r>
            <a:r>
              <a:rPr lang="ca-ES" sz="2000" dirty="0" err="1" smtClean="0"/>
              <a:t>potential</a:t>
            </a:r>
            <a:r>
              <a:rPr lang="ca-ES" sz="2000" dirty="0" smtClean="0"/>
              <a:t>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a-ES" sz="2000" dirty="0" smtClean="0"/>
              <a:t>No </a:t>
            </a:r>
            <a:r>
              <a:rPr lang="ca-ES" sz="2000" dirty="0" err="1" smtClean="0"/>
              <a:t>more</a:t>
            </a:r>
            <a:r>
              <a:rPr lang="ca-ES" sz="2000" dirty="0" smtClean="0"/>
              <a:t> excuses </a:t>
            </a:r>
            <a:r>
              <a:rPr lang="ca-ES" sz="2000" dirty="0" smtClean="0">
                <a:sym typeface="Wingdings" pitchFamily="2" charset="2"/>
              </a:rPr>
              <a:t></a:t>
            </a:r>
            <a:r>
              <a:rPr lang="ca-ES" sz="2000" dirty="0" smtClean="0"/>
              <a:t> </a:t>
            </a:r>
            <a:r>
              <a:rPr lang="ca-ES" b="1" dirty="0" smtClean="0"/>
              <a:t>revoicing and </a:t>
            </a:r>
            <a:r>
              <a:rPr lang="ca-ES" b="1" dirty="0" err="1" smtClean="0"/>
              <a:t>captioning</a:t>
            </a:r>
            <a:endParaRPr lang="ca-ES" b="1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a-ES" sz="4000" b="1" dirty="0" smtClean="0"/>
              <a:t>Media for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a-ES" sz="5400" dirty="0" smtClean="0"/>
              <a:t>In </a:t>
            </a:r>
            <a:r>
              <a:rPr lang="ca-ES" sz="5400" dirty="0" err="1" smtClean="0"/>
              <a:t>this</a:t>
            </a:r>
            <a:r>
              <a:rPr lang="ca-ES" sz="5400" dirty="0" smtClean="0"/>
              <a:t> new </a:t>
            </a:r>
            <a:r>
              <a:rPr lang="ca-ES" sz="5400" dirty="0" err="1" smtClean="0"/>
              <a:t>setting</a:t>
            </a:r>
            <a:r>
              <a:rPr lang="ca-ES" sz="5400" dirty="0" smtClean="0"/>
              <a:t>...</a:t>
            </a:r>
          </a:p>
          <a:p>
            <a:pPr algn="ctr"/>
            <a:endParaRPr lang="ca-ES" sz="5400" dirty="0" smtClean="0"/>
          </a:p>
          <a:p>
            <a:pPr algn="ctr">
              <a:buNone/>
            </a:pPr>
            <a:r>
              <a:rPr lang="ca-ES" sz="5400" dirty="0" err="1" smtClean="0"/>
              <a:t>Which</a:t>
            </a:r>
            <a:r>
              <a:rPr lang="ca-ES" sz="5400" dirty="0" smtClean="0"/>
              <a:t> is </a:t>
            </a:r>
            <a:r>
              <a:rPr lang="ca-ES" sz="5400" dirty="0" err="1" smtClean="0"/>
              <a:t>the</a:t>
            </a:r>
            <a:r>
              <a:rPr lang="ca-ES" sz="5400" dirty="0" smtClean="0"/>
              <a:t> </a:t>
            </a:r>
            <a:r>
              <a:rPr lang="ca-ES" sz="5400" dirty="0" err="1" smtClean="0"/>
              <a:t>situation</a:t>
            </a:r>
            <a:r>
              <a:rPr lang="ca-ES" sz="5400" dirty="0" smtClean="0"/>
              <a:t> of </a:t>
            </a:r>
            <a:r>
              <a:rPr lang="ca-ES" sz="5400" dirty="0" err="1" smtClean="0"/>
              <a:t>dubbing</a:t>
            </a:r>
            <a:r>
              <a:rPr lang="ca-ES" sz="5400" dirty="0" smtClean="0"/>
              <a:t>?</a:t>
            </a:r>
            <a:endParaRPr lang="es-E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odalidades TAV Cine Euro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827" y="0"/>
            <a:ext cx="8254346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500462" y="6581025"/>
            <a:ext cx="5357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http://mediadeskpoland.eu/upload/PP_Comite_media_280708_FINAL.pdf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471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AVT </a:t>
            </a:r>
            <a:r>
              <a:rPr lang="es-ES" sz="2800" dirty="0" err="1" smtClean="0"/>
              <a:t>modes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</a:t>
            </a:r>
            <a:r>
              <a:rPr lang="es-ES" sz="2800" dirty="0" err="1" smtClean="0"/>
              <a:t>cinema</a:t>
            </a:r>
            <a:r>
              <a:rPr lang="es-ES" sz="2800" dirty="0" smtClean="0"/>
              <a:t> </a:t>
            </a:r>
            <a:r>
              <a:rPr lang="es-ES" sz="2800" dirty="0" err="1" smtClean="0"/>
              <a:t>screens</a:t>
            </a:r>
            <a:r>
              <a:rPr lang="es-ES" sz="2800" dirty="0" smtClean="0"/>
              <a:t> in </a:t>
            </a:r>
            <a:r>
              <a:rPr lang="es-ES" sz="2800" dirty="0" err="1" smtClean="0"/>
              <a:t>Europe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odalidades TAV TV Euro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161" y="0"/>
            <a:ext cx="8101678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471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AVT </a:t>
            </a:r>
            <a:r>
              <a:rPr lang="es-ES" sz="2800" dirty="0" err="1" smtClean="0"/>
              <a:t>modes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TV in </a:t>
            </a:r>
            <a:r>
              <a:rPr lang="es-ES" sz="2800" dirty="0" err="1" smtClean="0"/>
              <a:t>Europe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500462" y="6581025"/>
            <a:ext cx="5357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http://mediadeskpoland.eu/upload/PP_Comite_media_280708_FINAL.pdf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je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5416</TotalTime>
  <Words>1950</Words>
  <Application>Microsoft Office PowerPoint</Application>
  <PresentationFormat>Presentación en pantalla (4:3)</PresentationFormat>
  <Paragraphs>241</Paragraphs>
  <Slides>41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Viajes</vt:lpstr>
      <vt:lpstr> Media for all 5  audiovisual translation: expanding borders </vt:lpstr>
      <vt:lpstr>1. AUDIOVISUAL TRANSLATION</vt:lpstr>
      <vt:lpstr>1.1. TYPES OF AUDIOVISUAL TRANSLATION</vt:lpstr>
      <vt:lpstr>1.2. Types of AVT: Revoicing</vt:lpstr>
      <vt:lpstr>1.3. AUDIOVISUAL TRANSLATION TYPES: REVOICING</vt:lpstr>
      <vt:lpstr>2. MEDIA CONVERGENCE AND AVT:  present facts</vt:lpstr>
      <vt:lpstr>Diapositiva 7</vt:lpstr>
      <vt:lpstr>Diapositiva 8</vt:lpstr>
      <vt:lpstr>Diapositiva 9</vt:lpstr>
      <vt:lpstr>3. SOME INTERESTING TRENDS: DUBBING</vt:lpstr>
      <vt:lpstr>Some examples</vt:lpstr>
      <vt:lpstr> The Americas</vt:lpstr>
      <vt:lpstr>Asia</vt:lpstr>
      <vt:lpstr>Diapositiva 14</vt:lpstr>
      <vt:lpstr>Diapositiva 15</vt:lpstr>
      <vt:lpstr>Diapositiva 16</vt:lpstr>
      <vt:lpstr>4. A PARALLEL PROCESS: ADAPTATIONS / TRANSCREATIONS (Remakes?)</vt:lpstr>
      <vt:lpstr>Glocalisation involves translation</vt:lpstr>
      <vt:lpstr>8. RESEARCH UP TO DATE</vt:lpstr>
      <vt:lpstr>THEORETICAL GROUNDS</vt:lpstr>
      <vt:lpstr>Professional approaches</vt:lpstr>
      <vt:lpstr>FOCUSED ON THE SOURCE TEXT (the process of translation)</vt:lpstr>
      <vt:lpstr>Focused on the target text (the product of translation) [1]</vt:lpstr>
      <vt:lpstr>Focused on the target text (the product of translation) [2]</vt:lpstr>
      <vt:lpstr>Focused on the target text (the product of translation) [3]</vt:lpstr>
      <vt:lpstr>Focused on the target text (the product of translation) [4]</vt:lpstr>
      <vt:lpstr>didactics</vt:lpstr>
      <vt:lpstr>Some projects involving dubbing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TRANSLATING MUSIC</vt:lpstr>
      <vt:lpstr>Diapositiva 40</vt:lpstr>
      <vt:lpstr>MANY THANKS!!!! </vt:lpstr>
    </vt:vector>
  </TitlesOfParts>
  <Company>Universitat Jaume 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in AVT Roehampton</dc:title>
  <dc:creator>Fede</dc:creator>
  <cp:lastModifiedBy>UJI</cp:lastModifiedBy>
  <cp:revision>273</cp:revision>
  <dcterms:created xsi:type="dcterms:W3CDTF">2005-09-06T07:11:00Z</dcterms:created>
  <dcterms:modified xsi:type="dcterms:W3CDTF">2013-09-26T01:45:34Z</dcterms:modified>
</cp:coreProperties>
</file>